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85" r:id="rId2"/>
    <p:sldMasterId id="2147483697" r:id="rId3"/>
  </p:sldMasterIdLst>
  <p:notesMasterIdLst>
    <p:notesMasterId r:id="rId86"/>
  </p:notesMasterIdLst>
  <p:handoutMasterIdLst>
    <p:handoutMasterId r:id="rId87"/>
  </p:handoutMasterIdLst>
  <p:sldIdLst>
    <p:sldId id="476" r:id="rId4"/>
    <p:sldId id="475" r:id="rId5"/>
    <p:sldId id="509" r:id="rId6"/>
    <p:sldId id="383" r:id="rId7"/>
    <p:sldId id="384" r:id="rId8"/>
    <p:sldId id="385" r:id="rId9"/>
    <p:sldId id="285" r:id="rId10"/>
    <p:sldId id="387" r:id="rId11"/>
    <p:sldId id="789" r:id="rId12"/>
    <p:sldId id="477" r:id="rId13"/>
    <p:sldId id="478" r:id="rId14"/>
    <p:sldId id="479" r:id="rId15"/>
    <p:sldId id="480" r:id="rId16"/>
    <p:sldId id="481" r:id="rId17"/>
    <p:sldId id="482" r:id="rId18"/>
    <p:sldId id="483" r:id="rId19"/>
    <p:sldId id="484" r:id="rId20"/>
    <p:sldId id="790" r:id="rId21"/>
    <p:sldId id="791" r:id="rId22"/>
    <p:sldId id="792" r:id="rId23"/>
    <p:sldId id="793" r:id="rId24"/>
    <p:sldId id="794" r:id="rId25"/>
    <p:sldId id="795" r:id="rId26"/>
    <p:sldId id="485" r:id="rId27"/>
    <p:sldId id="486" r:id="rId28"/>
    <p:sldId id="487" r:id="rId29"/>
    <p:sldId id="488" r:id="rId30"/>
    <p:sldId id="489" r:id="rId31"/>
    <p:sldId id="490" r:id="rId32"/>
    <p:sldId id="492" r:id="rId33"/>
    <p:sldId id="491" r:id="rId34"/>
    <p:sldId id="493" r:id="rId35"/>
    <p:sldId id="494" r:id="rId36"/>
    <p:sldId id="796" r:id="rId37"/>
    <p:sldId id="495" r:id="rId38"/>
    <p:sldId id="496" r:id="rId39"/>
    <p:sldId id="497" r:id="rId40"/>
    <p:sldId id="498" r:id="rId41"/>
    <p:sldId id="499" r:id="rId42"/>
    <p:sldId id="500" r:id="rId43"/>
    <p:sldId id="501" r:id="rId44"/>
    <p:sldId id="797" r:id="rId45"/>
    <p:sldId id="798" r:id="rId46"/>
    <p:sldId id="502" r:id="rId47"/>
    <p:sldId id="799" r:id="rId48"/>
    <p:sldId id="503" r:id="rId49"/>
    <p:sldId id="800" r:id="rId50"/>
    <p:sldId id="801" r:id="rId51"/>
    <p:sldId id="504" r:id="rId52"/>
    <p:sldId id="802" r:id="rId53"/>
    <p:sldId id="803" r:id="rId54"/>
    <p:sldId id="804" r:id="rId55"/>
    <p:sldId id="805" r:id="rId56"/>
    <p:sldId id="505" r:id="rId57"/>
    <p:sldId id="506" r:id="rId58"/>
    <p:sldId id="507" r:id="rId59"/>
    <p:sldId id="508" r:id="rId60"/>
    <p:sldId id="510" r:id="rId61"/>
    <p:sldId id="511" r:id="rId62"/>
    <p:sldId id="512" r:id="rId63"/>
    <p:sldId id="513" r:id="rId64"/>
    <p:sldId id="514" r:id="rId65"/>
    <p:sldId id="515" r:id="rId66"/>
    <p:sldId id="516" r:id="rId67"/>
    <p:sldId id="517" r:id="rId68"/>
    <p:sldId id="518" r:id="rId69"/>
    <p:sldId id="519" r:id="rId70"/>
    <p:sldId id="520" r:id="rId71"/>
    <p:sldId id="521" r:id="rId72"/>
    <p:sldId id="522" r:id="rId73"/>
    <p:sldId id="806" r:id="rId74"/>
    <p:sldId id="523" r:id="rId75"/>
    <p:sldId id="524" r:id="rId76"/>
    <p:sldId id="525" r:id="rId77"/>
    <p:sldId id="526" r:id="rId78"/>
    <p:sldId id="527" r:id="rId79"/>
    <p:sldId id="528" r:id="rId80"/>
    <p:sldId id="529" r:id="rId81"/>
    <p:sldId id="530" r:id="rId82"/>
    <p:sldId id="531" r:id="rId83"/>
    <p:sldId id="532" r:id="rId84"/>
    <p:sldId id="533" r:id="rId85"/>
  </p:sldIdLst>
  <p:sldSz cx="9144000" cy="6858000" type="screen4x3"/>
  <p:notesSz cx="7315200" cy="9601200"/>
  <p:defaultTextStyle>
    <a:defPPr>
      <a:defRPr lang="en-US"/>
    </a:defPPr>
    <a:lvl1pPr algn="ctr"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sz="3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3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3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3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3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800080"/>
    <a:srgbClr val="0099FF"/>
    <a:srgbClr val="008080"/>
    <a:srgbClr val="000099"/>
    <a:srgbClr val="FFFF66"/>
    <a:srgbClr val="CC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68" autoAdjust="0"/>
    <p:restoredTop sz="94291" autoAdjust="0"/>
  </p:normalViewPr>
  <p:slideViewPr>
    <p:cSldViewPr>
      <p:cViewPr varScale="1">
        <p:scale>
          <a:sx n="85" d="100"/>
          <a:sy n="85" d="100"/>
        </p:scale>
        <p:origin x="1278" y="84"/>
      </p:cViewPr>
      <p:guideLst>
        <p:guide orient="horz" pos="2160"/>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30" d="100"/>
          <a:sy n="30" d="100"/>
        </p:scale>
        <p:origin x="-1224"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69920" cy="480060"/>
          </a:xfrm>
          <a:prstGeom prst="rect">
            <a:avLst/>
          </a:prstGeom>
          <a:noFill/>
          <a:ln w="12700">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algn="l">
              <a:defRPr sz="1300" b="1"/>
            </a:lvl1pPr>
          </a:lstStyle>
          <a:p>
            <a:endParaRPr lang="en-US"/>
          </a:p>
        </p:txBody>
      </p:sp>
      <p:sp>
        <p:nvSpPr>
          <p:cNvPr id="86019" name="Rectangle 3"/>
          <p:cNvSpPr>
            <a:spLocks noGrp="1" noChangeArrowheads="1"/>
          </p:cNvSpPr>
          <p:nvPr>
            <p:ph type="dt" sz="quarter" idx="1"/>
          </p:nvPr>
        </p:nvSpPr>
        <p:spPr bwMode="auto">
          <a:xfrm>
            <a:off x="4145280" y="0"/>
            <a:ext cx="3169920" cy="480060"/>
          </a:xfrm>
          <a:prstGeom prst="rect">
            <a:avLst/>
          </a:prstGeom>
          <a:noFill/>
          <a:ln w="12700">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algn="r">
              <a:defRPr sz="1300" b="1"/>
            </a:lvl1pPr>
          </a:lstStyle>
          <a:p>
            <a:endParaRPr lang="en-US"/>
          </a:p>
        </p:txBody>
      </p:sp>
      <p:sp>
        <p:nvSpPr>
          <p:cNvPr id="86020" name="Rectangle 4"/>
          <p:cNvSpPr>
            <a:spLocks noGrp="1" noChangeArrowheads="1"/>
          </p:cNvSpPr>
          <p:nvPr>
            <p:ph type="ftr" sz="quarter" idx="2"/>
          </p:nvPr>
        </p:nvSpPr>
        <p:spPr bwMode="auto">
          <a:xfrm>
            <a:off x="0" y="9121140"/>
            <a:ext cx="3169920" cy="480060"/>
          </a:xfrm>
          <a:prstGeom prst="rect">
            <a:avLst/>
          </a:prstGeom>
          <a:noFill/>
          <a:ln w="12700">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l">
              <a:defRPr sz="1300" b="1"/>
            </a:lvl1pPr>
          </a:lstStyle>
          <a:p>
            <a:endParaRPr lang="en-US"/>
          </a:p>
        </p:txBody>
      </p:sp>
      <p:sp>
        <p:nvSpPr>
          <p:cNvPr id="86021" name="Rectangle 5"/>
          <p:cNvSpPr>
            <a:spLocks noGrp="1" noChangeArrowheads="1"/>
          </p:cNvSpPr>
          <p:nvPr>
            <p:ph type="sldNum" sz="quarter" idx="3"/>
          </p:nvPr>
        </p:nvSpPr>
        <p:spPr bwMode="auto">
          <a:xfrm>
            <a:off x="4145280" y="9121140"/>
            <a:ext cx="3169920" cy="480060"/>
          </a:xfrm>
          <a:prstGeom prst="rect">
            <a:avLst/>
          </a:prstGeom>
          <a:noFill/>
          <a:ln w="12700">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r">
              <a:defRPr sz="1300" b="1"/>
            </a:lvl1pPr>
          </a:lstStyle>
          <a:p>
            <a:fld id="{ECB7ED72-9DDC-4F20-B79A-220DB41F3CE0}" type="slidenum">
              <a:rPr lang="en-US"/>
              <a:pPr/>
              <a:t>‹#›</a:t>
            </a:fld>
            <a:endParaRPr lang="en-US"/>
          </a:p>
        </p:txBody>
      </p:sp>
    </p:spTree>
    <p:extLst>
      <p:ext uri="{BB962C8B-B14F-4D97-AF65-F5344CB8AC3E}">
        <p14:creationId xmlns:p14="http://schemas.microsoft.com/office/powerpoint/2010/main" val="2752177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395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Rot="1" noChangeAspect="1" noChangeArrowheads="1" noTextEdit="1"/>
          </p:cNvSpPr>
          <p:nvPr>
            <p:ph type="sldImg"/>
          </p:nvPr>
        </p:nvSpPr>
        <p:spPr>
          <a:xfrm>
            <a:off x="1266825" y="727075"/>
            <a:ext cx="4781550" cy="3586163"/>
          </a:xfrm>
          <a:prstGeom prst="rect">
            <a:avLst/>
          </a:prstGeom>
          <a:ln/>
        </p:spPr>
      </p:sp>
      <p:sp>
        <p:nvSpPr>
          <p:cNvPr id="80899" name="Rectangle 1027"/>
          <p:cNvSpPr>
            <a:spLocks noGrp="1" noChangeArrowheads="1"/>
          </p:cNvSpPr>
          <p:nvPr>
            <p:ph type="body" idx="1"/>
          </p:nvPr>
        </p:nvSpPr>
        <p:spPr>
          <a:xfrm>
            <a:off x="731520" y="4560570"/>
            <a:ext cx="5852160" cy="4320540"/>
          </a:xfrm>
          <a:prstGeom prst="rect">
            <a:avLst/>
          </a:prstGeom>
          <a:noFill/>
          <a:ln w="9525"/>
        </p:spPr>
        <p:txBody>
          <a:bodyPr lIns="96661" tIns="48331" rIns="96661" bIns="48331"/>
          <a:lstStyle/>
          <a:p>
            <a:endParaRPr lang="en-US"/>
          </a:p>
        </p:txBody>
      </p:sp>
    </p:spTree>
    <p:extLst>
      <p:ext uri="{BB962C8B-B14F-4D97-AF65-F5344CB8AC3E}">
        <p14:creationId xmlns:p14="http://schemas.microsoft.com/office/powerpoint/2010/main" val="384723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lIns="96661" tIns="48331" rIns="96661" bIns="48331"/>
          <a:lstStyle/>
          <a:p>
            <a:fld id="{38FB050F-77EE-4525-A050-FC47510DAC42}" type="slidenum">
              <a:rPr lang="en-US" smtClean="0"/>
              <a:pPr/>
              <a:t>4</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lIns="96661" tIns="48331" rIns="96661" bIns="48331"/>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lIns="96661" tIns="48331" rIns="96661" bIns="48331"/>
          <a:lstStyle/>
          <a:p>
            <a:fld id="{3527D181-83BD-497E-B33E-0555AB275E86}" type="slidenum">
              <a:rPr lang="en-US" smtClean="0"/>
              <a:pPr/>
              <a:t>5</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lIns="96661" tIns="48331" rIns="96661" bIns="48331"/>
          <a:lstStyle/>
          <a:p>
            <a:r>
              <a:rPr lang="en-US"/>
              <a:t>Before promulgation of the Standards, OSH policies are in a form of safety orders.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lIns="96661" tIns="48331" rIns="96661" bIns="48331"/>
          <a:lstStyle/>
          <a:p>
            <a:fld id="{3EFA637F-3AA3-44EC-9E19-B33952FCF7BA}" type="slidenum">
              <a:rPr lang="en-US" smtClean="0"/>
              <a:pPr/>
              <a:t>6</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lIns="96661" tIns="48331" rIns="96661" bIns="48331"/>
          <a:lstStyle/>
          <a:p>
            <a:r>
              <a:rPr lang="en-US"/>
              <a:t>Before promulgation of the Standards, OSH policies are in a form of safety orders.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284F10DB-E1FC-459A-BD3C-D137F0D575C8}"/>
              </a:ext>
            </a:extLst>
          </p:cNvPr>
          <p:cNvSpPr>
            <a:spLocks noGrp="1" noRot="1" noChangeAspect="1" noTextEdit="1"/>
          </p:cNvSpPr>
          <p:nvPr>
            <p:ph type="sldImg"/>
          </p:nvPr>
        </p:nvSpPr>
        <p:spPr>
          <a:ln/>
        </p:spPr>
      </p:sp>
      <p:sp>
        <p:nvSpPr>
          <p:cNvPr id="49154" name="Notes Placeholder 2">
            <a:extLst>
              <a:ext uri="{FF2B5EF4-FFF2-40B4-BE49-F238E27FC236}">
                <a16:creationId xmlns:a16="http://schemas.microsoft.com/office/drawing/2014/main" id="{B30848F4-7CB2-4AB4-8A78-52459D7450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endParaRPr lang="en-PH" altLang="en-US"/>
          </a:p>
        </p:txBody>
      </p:sp>
      <p:sp>
        <p:nvSpPr>
          <p:cNvPr id="49155" name="Slide Number Placeholder 3">
            <a:extLst>
              <a:ext uri="{FF2B5EF4-FFF2-40B4-BE49-F238E27FC236}">
                <a16:creationId xmlns:a16="http://schemas.microsoft.com/office/drawing/2014/main" id="{4ED24E61-59E3-438A-842D-9BF4860E38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1006888">
              <a:defRPr sz="2500">
                <a:solidFill>
                  <a:schemeClr val="tx1"/>
                </a:solidFill>
                <a:latin typeface="Arial" panose="020B0604020202020204" pitchFamily="34" charset="0"/>
                <a:ea typeface="MS PGothic" panose="020B0600070205080204" pitchFamily="34" charset="-128"/>
              </a:defRPr>
            </a:lvl1pPr>
            <a:lvl2pPr marL="785372" indent="-302066" defTabSz="1006888">
              <a:defRPr sz="2500">
                <a:solidFill>
                  <a:schemeClr val="tx1"/>
                </a:solidFill>
                <a:latin typeface="Arial" panose="020B0604020202020204" pitchFamily="34" charset="0"/>
                <a:ea typeface="MS PGothic" panose="020B0600070205080204" pitchFamily="34" charset="-128"/>
              </a:defRPr>
            </a:lvl2pPr>
            <a:lvl3pPr marL="1208265" indent="-241653" defTabSz="1006888">
              <a:defRPr sz="2500">
                <a:solidFill>
                  <a:schemeClr val="tx1"/>
                </a:solidFill>
                <a:latin typeface="Arial" panose="020B0604020202020204" pitchFamily="34" charset="0"/>
                <a:ea typeface="MS PGothic" panose="020B0600070205080204" pitchFamily="34" charset="-128"/>
              </a:defRPr>
            </a:lvl3pPr>
            <a:lvl4pPr marL="1691571" indent="-241653" defTabSz="1006888">
              <a:defRPr sz="2500">
                <a:solidFill>
                  <a:schemeClr val="tx1"/>
                </a:solidFill>
                <a:latin typeface="Arial" panose="020B0604020202020204" pitchFamily="34" charset="0"/>
                <a:ea typeface="MS PGothic" panose="020B0600070205080204" pitchFamily="34" charset="-128"/>
              </a:defRPr>
            </a:lvl4pPr>
            <a:lvl5pPr marL="2174878" indent="-241653" defTabSz="1006888">
              <a:defRPr sz="2500">
                <a:solidFill>
                  <a:schemeClr val="tx1"/>
                </a:solidFill>
                <a:latin typeface="Arial" panose="020B0604020202020204" pitchFamily="34" charset="0"/>
                <a:ea typeface="MS PGothic" panose="020B0600070205080204" pitchFamily="34" charset="-128"/>
              </a:defRPr>
            </a:lvl5pPr>
            <a:lvl6pPr marL="2658184" indent="-241653" defTabSz="1006888"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1490" indent="-241653" defTabSz="1006888"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4796" indent="-241653" defTabSz="1006888"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8102" indent="-241653" defTabSz="1006888"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869E5372-A0BF-4387-9C82-EBEF99EEF93E}" type="slidenum">
              <a:rPr lang="en-US" altLang="en-US" sz="1400"/>
              <a:pPr/>
              <a:t>9</a:t>
            </a:fld>
            <a:endParaRPr lang="en-US" altLang="en-US"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grpSp>
          <p:nvGrpSpPr>
            <p:cNvPr id="6" name="Group 4"/>
            <p:cNvGrpSpPr>
              <a:grpSpLocks/>
            </p:cNvGrpSpPr>
            <p:nvPr/>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grpSp>
        <p:grpSp>
          <p:nvGrpSpPr>
            <p:cNvPr id="7" name="Group 16"/>
            <p:cNvGrpSpPr>
              <a:grpSpLocks/>
            </p:cNvGrpSpPr>
            <p:nvPr/>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grpSp>
        <p:grpSp>
          <p:nvGrpSpPr>
            <p:cNvPr id="8" name="Group 35"/>
            <p:cNvGrpSpPr>
              <a:grpSpLocks/>
            </p:cNvGrpSpPr>
            <p:nvPr/>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grpSp>
        <p:grpSp>
          <p:nvGrpSpPr>
            <p:cNvPr id="9" name="Group 53"/>
            <p:cNvGrpSpPr>
              <a:grpSpLocks/>
            </p:cNvGrpSpPr>
            <p:nvPr/>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19" name="Oval 63"/>
                <p:cNvSpPr>
                  <a:spLocks noChangeArrowheads="1"/>
                </p:cNvSpPr>
                <p:nvPr/>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 name="Oval 64"/>
                <p:cNvSpPr>
                  <a:spLocks noChangeArrowheads="1"/>
                </p:cNvSpPr>
                <p:nvPr/>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1" name="Oval 65"/>
                <p:cNvSpPr>
                  <a:spLocks noChangeArrowheads="1"/>
                </p:cNvSpPr>
                <p:nvPr/>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grpSp>
        </p:grpSp>
      </p:grpSp>
      <p:sp>
        <p:nvSpPr>
          <p:cNvPr id="21570"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2157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a:xfrm>
            <a:off x="457200" y="6248400"/>
            <a:ext cx="21336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vl1pPr>
          </a:lstStyle>
          <a:p>
            <a:fld id="{EBD3864C-85A4-437F-88D2-B5A392536EC2}" type="datetimeFigureOut">
              <a:rPr lang="en-US">
                <a:solidFill>
                  <a:prstClr val="white"/>
                </a:solidFill>
              </a:rPr>
              <a:pPr/>
              <a:t>12/13/2018</a:t>
            </a:fld>
            <a:endParaRPr lang="en-US">
              <a:solidFill>
                <a:prstClr val="white"/>
              </a:solidFill>
            </a:endParaRPr>
          </a:p>
        </p:txBody>
      </p:sp>
      <p:sp>
        <p:nvSpPr>
          <p:cNvPr id="69" name="Rectangle 69"/>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vl1pPr>
          </a:lstStyle>
          <a:p>
            <a:endParaRPr lang="en-US">
              <a:solidFill>
                <a:prstClr val="white"/>
              </a:solidFill>
            </a:endParaRPr>
          </a:p>
        </p:txBody>
      </p:sp>
      <p:sp>
        <p:nvSpPr>
          <p:cNvPr id="70" name="Rectangle 70"/>
          <p:cNvSpPr>
            <a:spLocks noGrp="1" noChangeArrowheads="1"/>
          </p:cNvSpPr>
          <p:nvPr>
            <p:ph type="sldNum" sz="quarter" idx="12"/>
          </p:nvPr>
        </p:nvSpPr>
        <p:spPr>
          <a:xfrm>
            <a:off x="6553200" y="6248400"/>
            <a:ext cx="21336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299756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6"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0960608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6"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590821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7467600" cy="1431925"/>
          </a:xfrm>
        </p:spPr>
        <p:txBody>
          <a:bodyPr/>
          <a:lstStyle/>
          <a:p>
            <a:r>
              <a:rPr lang="en-US"/>
              <a:t>Click to edit Master title style</a:t>
            </a:r>
            <a:endParaRPr lang="en-PH"/>
          </a:p>
        </p:txBody>
      </p:sp>
      <p:sp>
        <p:nvSpPr>
          <p:cNvPr id="3" name="Online Image Placeholder 2"/>
          <p:cNvSpPr>
            <a:spLocks noGrp="1"/>
          </p:cNvSpPr>
          <p:nvPr>
            <p:ph type="clipArt" sz="half" idx="1"/>
          </p:nvPr>
        </p:nvSpPr>
        <p:spPr>
          <a:xfrm>
            <a:off x="228600" y="1981200"/>
            <a:ext cx="3695700" cy="4114800"/>
          </a:xfrm>
        </p:spPr>
        <p:txBody>
          <a:bodyPr/>
          <a:lstStyle/>
          <a:p>
            <a:r>
              <a:rPr lang="en-US"/>
              <a:t>Click icon to add online image</a:t>
            </a:r>
            <a:endParaRPr lang="en-PH"/>
          </a:p>
        </p:txBody>
      </p:sp>
      <p:sp>
        <p:nvSpPr>
          <p:cNvPr id="4" name="Text Placeholder 3"/>
          <p:cNvSpPr>
            <a:spLocks noGrp="1"/>
          </p:cNvSpPr>
          <p:nvPr>
            <p:ph type="body" sz="half" idx="2"/>
          </p:nvPr>
        </p:nvSpPr>
        <p:spPr>
          <a:xfrm>
            <a:off x="40767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p:cNvSpPr>
            <a:spLocks noGrp="1"/>
          </p:cNvSpPr>
          <p:nvPr>
            <p:ph type="dt" sz="half" idx="10"/>
          </p:nvPr>
        </p:nvSpPr>
        <p:spPr>
          <a:xfrm>
            <a:off x="228600" y="6248400"/>
            <a:ext cx="1600200" cy="457200"/>
          </a:xfrm>
        </p:spPr>
        <p:txBody>
          <a:bodyPr/>
          <a:lstStyle>
            <a:lvl1pPr>
              <a:defRPr/>
            </a:lvl1pPr>
          </a:lstStyle>
          <a:p>
            <a:fld id="{20C43699-ACB9-4C8C-AE90-6C986A70357C}" type="datetime1">
              <a:rPr lang="en-PH" altLang="en-US" smtClean="0">
                <a:solidFill>
                  <a:prstClr val="white"/>
                </a:solidFill>
              </a:rPr>
              <a:pPr/>
              <a:t>13/12/2018</a:t>
            </a:fld>
            <a:endParaRPr lang="en-US" altLang="en-US">
              <a:solidFill>
                <a:prstClr val="white"/>
              </a:solidFill>
            </a:endParaRPr>
          </a:p>
        </p:txBody>
      </p:sp>
      <p:sp>
        <p:nvSpPr>
          <p:cNvPr id="6" name="Footer Placeholder 5"/>
          <p:cNvSpPr>
            <a:spLocks noGrp="1"/>
          </p:cNvSpPr>
          <p:nvPr>
            <p:ph type="ftr" sz="quarter" idx="11"/>
          </p:nvPr>
        </p:nvSpPr>
        <p:spPr>
          <a:xfrm>
            <a:off x="2209800" y="6248400"/>
            <a:ext cx="3505200" cy="457200"/>
          </a:xfrm>
        </p:spPr>
        <p:txBody>
          <a:bodyPr/>
          <a:lstStyle>
            <a:lvl1pPr>
              <a:defRPr/>
            </a:lvl1pPr>
          </a:lstStyle>
          <a:p>
            <a:endParaRPr lang="en-US" altLang="en-US">
              <a:solidFill>
                <a:prstClr val="white"/>
              </a:solidFill>
            </a:endParaRPr>
          </a:p>
        </p:txBody>
      </p:sp>
      <p:sp>
        <p:nvSpPr>
          <p:cNvPr id="7" name="Slide Number Placeholder 6"/>
          <p:cNvSpPr>
            <a:spLocks noGrp="1"/>
          </p:cNvSpPr>
          <p:nvPr>
            <p:ph type="sldNum" sz="quarter" idx="12"/>
          </p:nvPr>
        </p:nvSpPr>
        <p:spPr>
          <a:xfrm>
            <a:off x="6248400" y="6248400"/>
            <a:ext cx="1524000" cy="457200"/>
          </a:xfrm>
        </p:spPr>
        <p:txBody>
          <a:bodyPr/>
          <a:lstStyle>
            <a:lvl1pPr>
              <a:defRPr/>
            </a:lvl1pPr>
          </a:lstStyle>
          <a:p>
            <a:fld id="{AC98FE39-DD05-47D8-8BD7-9086B148E1B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52886392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B7D3-496B-48D2-A967-1E8C59949D4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CCC14E9-D82F-4174-B517-0E087F07796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304370-DD54-4316-AAB8-F3D823A37853}"/>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631F01C0-08B1-430B-9FED-00D12B48D45E}"/>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54E160EB-65DE-4D25-AC87-30D9DB956E34}"/>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6054428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EFB9-653B-4DE1-B6CF-C1CDD53C6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5800E-C87F-4AD1-BB20-D74E4AEE1F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2285A-A97A-4760-A9BA-BD03EC1881CD}"/>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41643FB1-0840-44A6-9466-D7FDBC76563C}"/>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A9650247-482F-4FDE-B38B-3D2BD2FB0998}"/>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0525958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6C57-C214-4463-A4FD-3637448A0B1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94E739-5ABF-4A8B-9A50-875C77D257A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6F6F99-EE2B-40EA-B13A-160813F6807B}"/>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2D743907-B663-4B4E-8D14-14399BDF1809}"/>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2427E045-4114-4B68-BEA8-FFBCB942E063}"/>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386535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A9C3-9411-4453-AEDE-B3517517B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5A88-8A24-4782-8A70-06DE156BAB7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705A3-5579-4D64-8D9C-AFBF2B1A8B9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1FEB5-C349-4AB5-B677-EE304C3363D8}"/>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Footer Placeholder 5">
            <a:extLst>
              <a:ext uri="{FF2B5EF4-FFF2-40B4-BE49-F238E27FC236}">
                <a16:creationId xmlns:a16="http://schemas.microsoft.com/office/drawing/2014/main" id="{7F75254D-66EE-44F6-8B2F-83000A3A14B8}"/>
              </a:ext>
            </a:extLst>
          </p:cNvPr>
          <p:cNvSpPr>
            <a:spLocks noGrp="1"/>
          </p:cNvSpPr>
          <p:nvPr>
            <p:ph type="ftr" sz="quarter" idx="11"/>
          </p:nvPr>
        </p:nvSpPr>
        <p:spPr/>
        <p:txBody>
          <a:bodyPr/>
          <a:lstStyle/>
          <a:p>
            <a:endParaRPr lang="en-US">
              <a:solidFill>
                <a:prstClr val="white"/>
              </a:solidFill>
            </a:endParaRPr>
          </a:p>
        </p:txBody>
      </p:sp>
      <p:sp>
        <p:nvSpPr>
          <p:cNvPr id="7" name="Slide Number Placeholder 6">
            <a:extLst>
              <a:ext uri="{FF2B5EF4-FFF2-40B4-BE49-F238E27FC236}">
                <a16:creationId xmlns:a16="http://schemas.microsoft.com/office/drawing/2014/main" id="{AF5E2C60-8BB5-4550-AB8D-2E91EADBA439}"/>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974092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01CC-71BF-4450-92E2-7C670E476B7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7FF5AD-8D07-4E31-9B3A-11798010723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89AA135-E3DC-4332-A225-FDA72E8E74B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D81258-F12A-49F2-B1D0-AC091D7C8C4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1E72DBD-911D-4745-9E15-7C64ED51A4C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468F6-8A00-4137-89F8-6222EC076EF3}"/>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8" name="Footer Placeholder 7">
            <a:extLst>
              <a:ext uri="{FF2B5EF4-FFF2-40B4-BE49-F238E27FC236}">
                <a16:creationId xmlns:a16="http://schemas.microsoft.com/office/drawing/2014/main" id="{A9BAD82B-E75D-4AF6-BD2C-3B6DBF599676}"/>
              </a:ext>
            </a:extLst>
          </p:cNvPr>
          <p:cNvSpPr>
            <a:spLocks noGrp="1"/>
          </p:cNvSpPr>
          <p:nvPr>
            <p:ph type="ftr" sz="quarter" idx="11"/>
          </p:nvPr>
        </p:nvSpPr>
        <p:spPr/>
        <p:txBody>
          <a:bodyPr/>
          <a:lstStyle/>
          <a:p>
            <a:endParaRPr lang="en-US">
              <a:solidFill>
                <a:prstClr val="white"/>
              </a:solidFill>
            </a:endParaRPr>
          </a:p>
        </p:txBody>
      </p:sp>
      <p:sp>
        <p:nvSpPr>
          <p:cNvPr id="9" name="Slide Number Placeholder 8">
            <a:extLst>
              <a:ext uri="{FF2B5EF4-FFF2-40B4-BE49-F238E27FC236}">
                <a16:creationId xmlns:a16="http://schemas.microsoft.com/office/drawing/2014/main" id="{B5C51291-6E73-4527-9240-C249D77C4309}"/>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417817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2572-AD7D-4904-9DDB-B8392F542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73894-0C07-4A81-AD26-0E28E87901CC}"/>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4" name="Footer Placeholder 3">
            <a:extLst>
              <a:ext uri="{FF2B5EF4-FFF2-40B4-BE49-F238E27FC236}">
                <a16:creationId xmlns:a16="http://schemas.microsoft.com/office/drawing/2014/main" id="{7E44DD05-EAF2-48E1-B032-35A1E088FC83}"/>
              </a:ext>
            </a:extLst>
          </p:cNvPr>
          <p:cNvSpPr>
            <a:spLocks noGrp="1"/>
          </p:cNvSpPr>
          <p:nvPr>
            <p:ph type="ftr" sz="quarter" idx="11"/>
          </p:nvPr>
        </p:nvSpPr>
        <p:spPr/>
        <p:txBody>
          <a:bodyPr/>
          <a:lstStyle/>
          <a:p>
            <a:endParaRPr lang="en-US">
              <a:solidFill>
                <a:prstClr val="white"/>
              </a:solidFill>
            </a:endParaRPr>
          </a:p>
        </p:txBody>
      </p:sp>
      <p:sp>
        <p:nvSpPr>
          <p:cNvPr id="5" name="Slide Number Placeholder 4">
            <a:extLst>
              <a:ext uri="{FF2B5EF4-FFF2-40B4-BE49-F238E27FC236}">
                <a16:creationId xmlns:a16="http://schemas.microsoft.com/office/drawing/2014/main" id="{8950298B-8FD2-49CF-A543-739A4D3D7DF4}"/>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3308879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71AE4-AEE3-41F7-ABB8-D9CE05BAA996}"/>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3" name="Footer Placeholder 2">
            <a:extLst>
              <a:ext uri="{FF2B5EF4-FFF2-40B4-BE49-F238E27FC236}">
                <a16:creationId xmlns:a16="http://schemas.microsoft.com/office/drawing/2014/main" id="{B05640A4-935A-4605-B1FF-ADDD7395E2CE}"/>
              </a:ext>
            </a:extLst>
          </p:cNvPr>
          <p:cNvSpPr>
            <a:spLocks noGrp="1"/>
          </p:cNvSpPr>
          <p:nvPr>
            <p:ph type="ftr" sz="quarter" idx="11"/>
          </p:nvPr>
        </p:nvSpPr>
        <p:spPr/>
        <p:txBody>
          <a:bodyPr/>
          <a:lstStyle/>
          <a:p>
            <a:endParaRPr lang="en-US">
              <a:solidFill>
                <a:prstClr val="white"/>
              </a:solidFill>
            </a:endParaRPr>
          </a:p>
        </p:txBody>
      </p:sp>
      <p:sp>
        <p:nvSpPr>
          <p:cNvPr id="4" name="Slide Number Placeholder 3">
            <a:extLst>
              <a:ext uri="{FF2B5EF4-FFF2-40B4-BE49-F238E27FC236}">
                <a16:creationId xmlns:a16="http://schemas.microsoft.com/office/drawing/2014/main" id="{703E2370-9C0D-4F3A-9EF7-53F72F8FDFA9}"/>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9817578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6"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6049018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0BDB-3216-43A8-B763-BD50979D463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0C8C4FE-2EA2-4B34-A05B-D91E98890A7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CD021-4ED6-4FDC-A062-6E9A6B1529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85CA16E-2F14-4B86-93DD-585A677146E7}"/>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Footer Placeholder 5">
            <a:extLst>
              <a:ext uri="{FF2B5EF4-FFF2-40B4-BE49-F238E27FC236}">
                <a16:creationId xmlns:a16="http://schemas.microsoft.com/office/drawing/2014/main" id="{3C00B5DC-7253-4441-B293-F52BA53C37DE}"/>
              </a:ext>
            </a:extLst>
          </p:cNvPr>
          <p:cNvSpPr>
            <a:spLocks noGrp="1"/>
          </p:cNvSpPr>
          <p:nvPr>
            <p:ph type="ftr" sz="quarter" idx="11"/>
          </p:nvPr>
        </p:nvSpPr>
        <p:spPr/>
        <p:txBody>
          <a:bodyPr/>
          <a:lstStyle/>
          <a:p>
            <a:endParaRPr lang="en-US">
              <a:solidFill>
                <a:prstClr val="white"/>
              </a:solidFill>
            </a:endParaRPr>
          </a:p>
        </p:txBody>
      </p:sp>
      <p:sp>
        <p:nvSpPr>
          <p:cNvPr id="7" name="Slide Number Placeholder 6">
            <a:extLst>
              <a:ext uri="{FF2B5EF4-FFF2-40B4-BE49-F238E27FC236}">
                <a16:creationId xmlns:a16="http://schemas.microsoft.com/office/drawing/2014/main" id="{DAD221C3-F9F7-4979-80D3-6C6A8602B2E4}"/>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3219802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621-51B1-474B-A494-CBCC85405A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958A7F3-D9A8-4DB0-973E-658335E8FD2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7ABAE0-7A00-4ED0-A29C-E7A530158D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9823EC9-7BAD-4FE4-A4B8-0B1E9A2D7347}"/>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Footer Placeholder 5">
            <a:extLst>
              <a:ext uri="{FF2B5EF4-FFF2-40B4-BE49-F238E27FC236}">
                <a16:creationId xmlns:a16="http://schemas.microsoft.com/office/drawing/2014/main" id="{D188D468-D691-42F8-97F2-0606DA937B64}"/>
              </a:ext>
            </a:extLst>
          </p:cNvPr>
          <p:cNvSpPr>
            <a:spLocks noGrp="1"/>
          </p:cNvSpPr>
          <p:nvPr>
            <p:ph type="ftr" sz="quarter" idx="11"/>
          </p:nvPr>
        </p:nvSpPr>
        <p:spPr/>
        <p:txBody>
          <a:bodyPr/>
          <a:lstStyle/>
          <a:p>
            <a:endParaRPr lang="en-US">
              <a:solidFill>
                <a:prstClr val="white"/>
              </a:solidFill>
            </a:endParaRPr>
          </a:p>
        </p:txBody>
      </p:sp>
      <p:sp>
        <p:nvSpPr>
          <p:cNvPr id="7" name="Slide Number Placeholder 6">
            <a:extLst>
              <a:ext uri="{FF2B5EF4-FFF2-40B4-BE49-F238E27FC236}">
                <a16:creationId xmlns:a16="http://schemas.microsoft.com/office/drawing/2014/main" id="{06F6919D-9BD1-4FFF-BF76-A2E0C50138DE}"/>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6401932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2B347-0BE3-4375-ACC3-94AE789D5B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4B8C31-C6F2-486E-8E25-994BEE0774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30A76-7588-4ACA-9F04-BD5894961EA7}"/>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22614B17-B370-4095-87B4-3512DC45DE52}"/>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C0929841-7685-40E3-8E05-66756952C03A}"/>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4968606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58CF83-D159-4338-A004-D4E4572B898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5F1DF4-8D28-4E5E-95C7-38BFBBF7543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53203-504D-4460-B8D8-745123BEFEA2}"/>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03655631-2ACD-4FA9-A527-D11D41594A85}"/>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5BF635E6-58EE-41DD-8327-7B82696C67E1}"/>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3206470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B7D3-496B-48D2-A967-1E8C59949D4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CCC14E9-D82F-4174-B517-0E087F07796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304370-DD54-4316-AAB8-F3D823A37853}"/>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631F01C0-08B1-430B-9FED-00D12B48D45E}"/>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54E160EB-65DE-4D25-AC87-30D9DB956E34}"/>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567688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EFB9-653B-4DE1-B6CF-C1CDD53C6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5800E-C87F-4AD1-BB20-D74E4AEE1F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2285A-A97A-4760-A9BA-BD03EC1881CD}"/>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41643FB1-0840-44A6-9466-D7FDBC76563C}"/>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A9650247-482F-4FDE-B38B-3D2BD2FB0998}"/>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7512967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6C57-C214-4463-A4FD-3637448A0B1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94E739-5ABF-4A8B-9A50-875C77D257A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6F6F99-EE2B-40EA-B13A-160813F6807B}"/>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2D743907-B663-4B4E-8D14-14399BDF1809}"/>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2427E045-4114-4B68-BEA8-FFBCB942E063}"/>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0645317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A9C3-9411-4453-AEDE-B3517517B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5A88-8A24-4782-8A70-06DE156BAB7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705A3-5579-4D64-8D9C-AFBF2B1A8B9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1FEB5-C349-4AB5-B677-EE304C3363D8}"/>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Footer Placeholder 5">
            <a:extLst>
              <a:ext uri="{FF2B5EF4-FFF2-40B4-BE49-F238E27FC236}">
                <a16:creationId xmlns:a16="http://schemas.microsoft.com/office/drawing/2014/main" id="{7F75254D-66EE-44F6-8B2F-83000A3A14B8}"/>
              </a:ext>
            </a:extLst>
          </p:cNvPr>
          <p:cNvSpPr>
            <a:spLocks noGrp="1"/>
          </p:cNvSpPr>
          <p:nvPr>
            <p:ph type="ftr" sz="quarter" idx="11"/>
          </p:nvPr>
        </p:nvSpPr>
        <p:spPr/>
        <p:txBody>
          <a:bodyPr/>
          <a:lstStyle/>
          <a:p>
            <a:endParaRPr lang="en-US">
              <a:solidFill>
                <a:prstClr val="white"/>
              </a:solidFill>
            </a:endParaRPr>
          </a:p>
        </p:txBody>
      </p:sp>
      <p:sp>
        <p:nvSpPr>
          <p:cNvPr id="7" name="Slide Number Placeholder 6">
            <a:extLst>
              <a:ext uri="{FF2B5EF4-FFF2-40B4-BE49-F238E27FC236}">
                <a16:creationId xmlns:a16="http://schemas.microsoft.com/office/drawing/2014/main" id="{AF5E2C60-8BB5-4550-AB8D-2E91EADBA439}"/>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1861767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01CC-71BF-4450-92E2-7C670E476B7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7FF5AD-8D07-4E31-9B3A-11798010723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89AA135-E3DC-4332-A225-FDA72E8E74B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D81258-F12A-49F2-B1D0-AC091D7C8C4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1E72DBD-911D-4745-9E15-7C64ED51A4C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468F6-8A00-4137-89F8-6222EC076EF3}"/>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8" name="Footer Placeholder 7">
            <a:extLst>
              <a:ext uri="{FF2B5EF4-FFF2-40B4-BE49-F238E27FC236}">
                <a16:creationId xmlns:a16="http://schemas.microsoft.com/office/drawing/2014/main" id="{A9BAD82B-E75D-4AF6-BD2C-3B6DBF599676}"/>
              </a:ext>
            </a:extLst>
          </p:cNvPr>
          <p:cNvSpPr>
            <a:spLocks noGrp="1"/>
          </p:cNvSpPr>
          <p:nvPr>
            <p:ph type="ftr" sz="quarter" idx="11"/>
          </p:nvPr>
        </p:nvSpPr>
        <p:spPr/>
        <p:txBody>
          <a:bodyPr/>
          <a:lstStyle/>
          <a:p>
            <a:endParaRPr lang="en-US">
              <a:solidFill>
                <a:prstClr val="white"/>
              </a:solidFill>
            </a:endParaRPr>
          </a:p>
        </p:txBody>
      </p:sp>
      <p:sp>
        <p:nvSpPr>
          <p:cNvPr id="9" name="Slide Number Placeholder 8">
            <a:extLst>
              <a:ext uri="{FF2B5EF4-FFF2-40B4-BE49-F238E27FC236}">
                <a16:creationId xmlns:a16="http://schemas.microsoft.com/office/drawing/2014/main" id="{B5C51291-6E73-4527-9240-C249D77C4309}"/>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574740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2572-AD7D-4904-9DDB-B8392F542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73894-0C07-4A81-AD26-0E28E87901CC}"/>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4" name="Footer Placeholder 3">
            <a:extLst>
              <a:ext uri="{FF2B5EF4-FFF2-40B4-BE49-F238E27FC236}">
                <a16:creationId xmlns:a16="http://schemas.microsoft.com/office/drawing/2014/main" id="{7E44DD05-EAF2-48E1-B032-35A1E088FC83}"/>
              </a:ext>
            </a:extLst>
          </p:cNvPr>
          <p:cNvSpPr>
            <a:spLocks noGrp="1"/>
          </p:cNvSpPr>
          <p:nvPr>
            <p:ph type="ftr" sz="quarter" idx="11"/>
          </p:nvPr>
        </p:nvSpPr>
        <p:spPr/>
        <p:txBody>
          <a:bodyPr/>
          <a:lstStyle/>
          <a:p>
            <a:endParaRPr lang="en-US">
              <a:solidFill>
                <a:prstClr val="white"/>
              </a:solidFill>
            </a:endParaRPr>
          </a:p>
        </p:txBody>
      </p:sp>
      <p:sp>
        <p:nvSpPr>
          <p:cNvPr id="5" name="Slide Number Placeholder 4">
            <a:extLst>
              <a:ext uri="{FF2B5EF4-FFF2-40B4-BE49-F238E27FC236}">
                <a16:creationId xmlns:a16="http://schemas.microsoft.com/office/drawing/2014/main" id="{8950298B-8FD2-49CF-A543-739A4D3D7DF4}"/>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8370716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6"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0117269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71AE4-AEE3-41F7-ABB8-D9CE05BAA996}"/>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3" name="Footer Placeholder 2">
            <a:extLst>
              <a:ext uri="{FF2B5EF4-FFF2-40B4-BE49-F238E27FC236}">
                <a16:creationId xmlns:a16="http://schemas.microsoft.com/office/drawing/2014/main" id="{B05640A4-935A-4605-B1FF-ADDD7395E2CE}"/>
              </a:ext>
            </a:extLst>
          </p:cNvPr>
          <p:cNvSpPr>
            <a:spLocks noGrp="1"/>
          </p:cNvSpPr>
          <p:nvPr>
            <p:ph type="ftr" sz="quarter" idx="11"/>
          </p:nvPr>
        </p:nvSpPr>
        <p:spPr/>
        <p:txBody>
          <a:bodyPr/>
          <a:lstStyle/>
          <a:p>
            <a:endParaRPr lang="en-US">
              <a:solidFill>
                <a:prstClr val="white"/>
              </a:solidFill>
            </a:endParaRPr>
          </a:p>
        </p:txBody>
      </p:sp>
      <p:sp>
        <p:nvSpPr>
          <p:cNvPr id="4" name="Slide Number Placeholder 3">
            <a:extLst>
              <a:ext uri="{FF2B5EF4-FFF2-40B4-BE49-F238E27FC236}">
                <a16:creationId xmlns:a16="http://schemas.microsoft.com/office/drawing/2014/main" id="{703E2370-9C0D-4F3A-9EF7-53F72F8FDFA9}"/>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5280244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0BDB-3216-43A8-B763-BD50979D463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0C8C4FE-2EA2-4B34-A05B-D91E98890A7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CD021-4ED6-4FDC-A062-6E9A6B1529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85CA16E-2F14-4B86-93DD-585A677146E7}"/>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Footer Placeholder 5">
            <a:extLst>
              <a:ext uri="{FF2B5EF4-FFF2-40B4-BE49-F238E27FC236}">
                <a16:creationId xmlns:a16="http://schemas.microsoft.com/office/drawing/2014/main" id="{3C00B5DC-7253-4441-B293-F52BA53C37DE}"/>
              </a:ext>
            </a:extLst>
          </p:cNvPr>
          <p:cNvSpPr>
            <a:spLocks noGrp="1"/>
          </p:cNvSpPr>
          <p:nvPr>
            <p:ph type="ftr" sz="quarter" idx="11"/>
          </p:nvPr>
        </p:nvSpPr>
        <p:spPr/>
        <p:txBody>
          <a:bodyPr/>
          <a:lstStyle/>
          <a:p>
            <a:endParaRPr lang="en-US">
              <a:solidFill>
                <a:prstClr val="white"/>
              </a:solidFill>
            </a:endParaRPr>
          </a:p>
        </p:txBody>
      </p:sp>
      <p:sp>
        <p:nvSpPr>
          <p:cNvPr id="7" name="Slide Number Placeholder 6">
            <a:extLst>
              <a:ext uri="{FF2B5EF4-FFF2-40B4-BE49-F238E27FC236}">
                <a16:creationId xmlns:a16="http://schemas.microsoft.com/office/drawing/2014/main" id="{DAD221C3-F9F7-4979-80D3-6C6A8602B2E4}"/>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1678100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621-51B1-474B-A494-CBCC85405A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958A7F3-D9A8-4DB0-973E-658335E8FD2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7ABAE0-7A00-4ED0-A29C-E7A530158D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9823EC9-7BAD-4FE4-A4B8-0B1E9A2D7347}"/>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Footer Placeholder 5">
            <a:extLst>
              <a:ext uri="{FF2B5EF4-FFF2-40B4-BE49-F238E27FC236}">
                <a16:creationId xmlns:a16="http://schemas.microsoft.com/office/drawing/2014/main" id="{D188D468-D691-42F8-97F2-0606DA937B64}"/>
              </a:ext>
            </a:extLst>
          </p:cNvPr>
          <p:cNvSpPr>
            <a:spLocks noGrp="1"/>
          </p:cNvSpPr>
          <p:nvPr>
            <p:ph type="ftr" sz="quarter" idx="11"/>
          </p:nvPr>
        </p:nvSpPr>
        <p:spPr/>
        <p:txBody>
          <a:bodyPr/>
          <a:lstStyle/>
          <a:p>
            <a:endParaRPr lang="en-US">
              <a:solidFill>
                <a:prstClr val="white"/>
              </a:solidFill>
            </a:endParaRPr>
          </a:p>
        </p:txBody>
      </p:sp>
      <p:sp>
        <p:nvSpPr>
          <p:cNvPr id="7" name="Slide Number Placeholder 6">
            <a:extLst>
              <a:ext uri="{FF2B5EF4-FFF2-40B4-BE49-F238E27FC236}">
                <a16:creationId xmlns:a16="http://schemas.microsoft.com/office/drawing/2014/main" id="{06F6919D-9BD1-4FFF-BF76-A2E0C50138DE}"/>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0633421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2B347-0BE3-4375-ACC3-94AE789D5B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4B8C31-C6F2-486E-8E25-994BEE0774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30A76-7588-4ACA-9F04-BD5894961EA7}"/>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22614B17-B370-4095-87B4-3512DC45DE52}"/>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C0929841-7685-40E3-8E05-66756952C03A}"/>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902622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58CF83-D159-4338-A004-D4E4572B898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5F1DF4-8D28-4E5E-95C7-38BFBBF7543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53203-504D-4460-B8D8-745123BEFEA2}"/>
              </a:ext>
            </a:extLst>
          </p:cNvPr>
          <p:cNvSpPr>
            <a:spLocks noGrp="1"/>
          </p:cNvSpPr>
          <p:nvPr>
            <p:ph type="dt" sz="half" idx="10"/>
          </p:nvPr>
        </p:nvSpPr>
        <p:spPr/>
        <p:txBody>
          <a:bodyPr/>
          <a:lstStyle/>
          <a:p>
            <a:fld id="{EBD3864C-85A4-437F-88D2-B5A392536EC2}" type="datetimeFigureOut">
              <a:rPr lang="en-US" smtClean="0">
                <a:solidFill>
                  <a:prstClr val="white"/>
                </a:solidFill>
              </a:rPr>
              <a:pPr/>
              <a:t>12/13/2018</a:t>
            </a:fld>
            <a:endParaRPr lang="en-US">
              <a:solidFill>
                <a:prstClr val="white"/>
              </a:solidFill>
            </a:endParaRPr>
          </a:p>
        </p:txBody>
      </p:sp>
      <p:sp>
        <p:nvSpPr>
          <p:cNvPr id="5" name="Footer Placeholder 4">
            <a:extLst>
              <a:ext uri="{FF2B5EF4-FFF2-40B4-BE49-F238E27FC236}">
                <a16:creationId xmlns:a16="http://schemas.microsoft.com/office/drawing/2014/main" id="{03655631-2ACD-4FA9-A527-D11D41594A85}"/>
              </a:ext>
            </a:extLst>
          </p:cNvPr>
          <p:cNvSpPr>
            <a:spLocks noGrp="1"/>
          </p:cNvSpPr>
          <p:nvPr>
            <p:ph type="ftr" sz="quarter" idx="11"/>
          </p:nvPr>
        </p:nvSpPr>
        <p:spPr/>
        <p:txBody>
          <a:bodyPr/>
          <a:lstStyle/>
          <a:p>
            <a:endParaRPr lang="en-US">
              <a:solidFill>
                <a:prstClr val="white"/>
              </a:solidFill>
            </a:endParaRPr>
          </a:p>
        </p:txBody>
      </p:sp>
      <p:sp>
        <p:nvSpPr>
          <p:cNvPr id="6" name="Slide Number Placeholder 5">
            <a:extLst>
              <a:ext uri="{FF2B5EF4-FFF2-40B4-BE49-F238E27FC236}">
                <a16:creationId xmlns:a16="http://schemas.microsoft.com/office/drawing/2014/main" id="{5BF635E6-58EE-41DD-8327-7B82696C67E1}"/>
              </a:ext>
            </a:extLst>
          </p:cNvPr>
          <p:cNvSpPr>
            <a:spLocks noGrp="1"/>
          </p:cNvSpPr>
          <p:nvPr>
            <p:ph type="sldNum" sz="quarter" idx="12"/>
          </p:nvPr>
        </p:nvSpPr>
        <p:spPr/>
        <p:txBody>
          <a:body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3914477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7"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505259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8"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9"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4643335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4"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5"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2511569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3"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4"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3014749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7"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9677651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fld id="{EBD3864C-85A4-437F-88D2-B5A392536EC2}" type="datetimeFigureOut">
              <a:rPr lang="en-US" smtClean="0">
                <a:solidFill>
                  <a:prstClr val="white"/>
                </a:solidFill>
              </a:rPr>
              <a:pPr/>
              <a:t>12/13/2018</a:t>
            </a:fld>
            <a:endParaRPr lang="en-US">
              <a:solidFill>
                <a:prstClr val="white"/>
              </a:solidFill>
            </a:endParaRPr>
          </a:p>
        </p:txBody>
      </p:sp>
      <p:sp>
        <p:nvSpPr>
          <p:cNvPr id="6" name="Rectangle 70"/>
          <p:cNvSpPr>
            <a:spLocks noGrp="1" noChangeArrowheads="1"/>
          </p:cNvSpPr>
          <p:nvPr>
            <p:ph type="ftr" sz="quarter" idx="11"/>
          </p:nvPr>
        </p:nvSpPr>
        <p:spPr>
          <a:ln/>
        </p:spPr>
        <p:txBody>
          <a:bodyPr/>
          <a:lstStyle>
            <a:lvl1pPr>
              <a:defRPr/>
            </a:lvl1pPr>
          </a:lstStyle>
          <a:p>
            <a:endParaRPr lang="en-US">
              <a:solidFill>
                <a:prstClr val="white"/>
              </a:solidFill>
            </a:endParaRPr>
          </a:p>
        </p:txBody>
      </p:sp>
      <p:sp>
        <p:nvSpPr>
          <p:cNvPr id="7" name="Rectangle 71"/>
          <p:cNvSpPr>
            <a:spLocks noGrp="1" noChangeArrowheads="1"/>
          </p:cNvSpPr>
          <p:nvPr>
            <p:ph type="sldNum" sz="quarter" idx="12"/>
          </p:nvPr>
        </p:nvSpPr>
        <p:spPr>
          <a:ln/>
        </p:spPr>
        <p:txBody>
          <a:bodyPr/>
          <a:lstStyle>
            <a:lvl1pPr>
              <a:defRPr/>
            </a:lvl1pPr>
          </a:lstStyle>
          <a:p>
            <a:fld id="{1A4A374C-5322-4F2C-8A4E-231535A295A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8178451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grpSp>
          <p:nvGrpSpPr>
            <p:cNvPr id="1034" name="Group 5"/>
            <p:cNvGrpSpPr>
              <a:grpSpLocks/>
            </p:cNvGrpSpPr>
            <p:nvPr/>
          </p:nvGrpSpPr>
          <p:grpSpPr bwMode="auto">
            <a:xfrm>
              <a:off x="3528" y="3715"/>
              <a:ext cx="792" cy="521"/>
              <a:chOff x="3527" y="3715"/>
              <a:chExt cx="792" cy="521"/>
            </a:xfrm>
          </p:grpSpPr>
          <p:sp>
            <p:nvSpPr>
              <p:cNvPr id="20486"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87"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88"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89"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90"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91"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92"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93"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94"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95"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96"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grpSp>
        <p:grpSp>
          <p:nvGrpSpPr>
            <p:cNvPr id="1035" name="Group 17"/>
            <p:cNvGrpSpPr>
              <a:grpSpLocks/>
            </p:cNvGrpSpPr>
            <p:nvPr/>
          </p:nvGrpSpPr>
          <p:grpSpPr bwMode="auto">
            <a:xfrm>
              <a:off x="1776" y="3631"/>
              <a:ext cx="1626" cy="683"/>
              <a:chOff x="1776" y="3631"/>
              <a:chExt cx="1626" cy="683"/>
            </a:xfrm>
          </p:grpSpPr>
          <p:sp>
            <p:nvSpPr>
              <p:cNvPr id="20498"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499"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0"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1"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2"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3"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4"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5"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6"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7"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8"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09"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20512"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13"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14"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grpSp>
        <p:grpSp>
          <p:nvGrpSpPr>
            <p:cNvPr id="1036" name="Group 36"/>
            <p:cNvGrpSpPr>
              <a:grpSpLocks/>
            </p:cNvGrpSpPr>
            <p:nvPr/>
          </p:nvGrpSpPr>
          <p:grpSpPr bwMode="auto">
            <a:xfrm>
              <a:off x="4128" y="3360"/>
              <a:ext cx="1351" cy="821"/>
              <a:chOff x="4128" y="3360"/>
              <a:chExt cx="1351" cy="821"/>
            </a:xfrm>
          </p:grpSpPr>
          <p:sp>
            <p:nvSpPr>
              <p:cNvPr id="20517"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18"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19"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20"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21"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22"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23"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20525"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26"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27"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28"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29"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30"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31"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32"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33"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grpSp>
        <p:grpSp>
          <p:nvGrpSpPr>
            <p:cNvPr id="1037" name="Group 54"/>
            <p:cNvGrpSpPr>
              <a:grpSpLocks/>
            </p:cNvGrpSpPr>
            <p:nvPr/>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fontAlgn="auto" hangingPunct="1">
                  <a:spcBef>
                    <a:spcPts val="0"/>
                  </a:spcBef>
                  <a:spcAft>
                    <a:spcPts val="0"/>
                  </a:spcAft>
                </a:pPr>
                <a:endParaRPr lang="en-US" sz="1800">
                  <a:solidFill>
                    <a:prstClr val="white"/>
                  </a:solidFill>
                  <a:latin typeface="Calibri" panose="020F0502020204030204"/>
                </a:endParaRPr>
              </a:p>
            </p:txBody>
          </p:sp>
          <p:grpSp>
            <p:nvGrpSpPr>
              <p:cNvPr id="1045" name="Group 62"/>
              <p:cNvGrpSpPr>
                <a:grpSpLocks/>
              </p:cNvGrpSpPr>
              <p:nvPr/>
            </p:nvGrpSpPr>
            <p:grpSpPr bwMode="auto">
              <a:xfrm>
                <a:off x="5381" y="3085"/>
                <a:ext cx="227" cy="132"/>
                <a:chOff x="5381" y="3085"/>
                <a:chExt cx="227" cy="132"/>
              </a:xfrm>
            </p:grpSpPr>
            <p:sp>
              <p:nvSpPr>
                <p:cNvPr id="20543" name="Oval 63"/>
                <p:cNvSpPr>
                  <a:spLocks noChangeArrowheads="1"/>
                </p:cNvSpPr>
                <p:nvPr/>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44" name="Oval 64"/>
                <p:cNvSpPr>
                  <a:spLocks noChangeArrowheads="1"/>
                </p:cNvSpPr>
                <p:nvPr/>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45" name="Oval 65"/>
                <p:cNvSpPr>
                  <a:spLocks noChangeArrowheads="1"/>
                </p:cNvSpPr>
                <p:nvPr/>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sp>
              <p:nvSpPr>
                <p:cNvPr id="20546" name="Oval 66"/>
                <p:cNvSpPr>
                  <a:spLocks noChangeArrowheads="1"/>
                </p:cNvSpPr>
                <p:nvPr/>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1" fontAlgn="auto" hangingPunct="1">
                    <a:spcBef>
                      <a:spcPts val="0"/>
                    </a:spcBef>
                    <a:spcAft>
                      <a:spcPts val="0"/>
                    </a:spcAft>
                    <a:defRPr/>
                  </a:pPr>
                  <a:endParaRPr lang="en-US" sz="1800">
                    <a:solidFill>
                      <a:prstClr val="white"/>
                    </a:solidFill>
                    <a:latin typeface="Arial" charset="0"/>
                    <a:ea typeface="ＭＳ Ｐゴシック" charset="0"/>
                  </a:endParaRPr>
                </a:p>
              </p:txBody>
            </p:sp>
          </p:grpSp>
        </p:grpSp>
      </p:grpSp>
      <p:sp>
        <p:nvSpPr>
          <p:cNvPr id="20547"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0548"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9"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ea typeface="ＭＳ Ｐゴシック" charset="0"/>
              </a:defRPr>
            </a:lvl1pPr>
          </a:lstStyle>
          <a:p>
            <a:pPr algn="l" fontAlgn="auto">
              <a:spcBef>
                <a:spcPts val="0"/>
              </a:spcBef>
              <a:spcAft>
                <a:spcPts val="0"/>
              </a:spcAft>
            </a:pPr>
            <a:fld id="{EBD3864C-85A4-437F-88D2-B5A392536EC2}" type="datetimeFigureOut">
              <a:rPr lang="en-US">
                <a:solidFill>
                  <a:prstClr val="white"/>
                </a:solidFill>
              </a:rPr>
              <a:pPr algn="l" fontAlgn="auto">
                <a:spcBef>
                  <a:spcPts val="0"/>
                </a:spcBef>
                <a:spcAft>
                  <a:spcPts val="0"/>
                </a:spcAft>
              </a:pPr>
              <a:t>12/13/2018</a:t>
            </a:fld>
            <a:endParaRPr lang="en-US">
              <a:solidFill>
                <a:prstClr val="white"/>
              </a:solidFill>
            </a:endParaRPr>
          </a:p>
        </p:txBody>
      </p:sp>
      <p:sp>
        <p:nvSpPr>
          <p:cNvPr id="20550"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ea typeface="ＭＳ Ｐゴシック" charset="0"/>
              </a:defRPr>
            </a:lvl1pPr>
          </a:lstStyle>
          <a:p>
            <a:pPr fontAlgn="auto">
              <a:spcBef>
                <a:spcPts val="0"/>
              </a:spcBef>
              <a:spcAft>
                <a:spcPts val="0"/>
              </a:spcAft>
            </a:pPr>
            <a:endParaRPr lang="en-US">
              <a:solidFill>
                <a:prstClr val="white"/>
              </a:solidFill>
            </a:endParaRPr>
          </a:p>
        </p:txBody>
      </p:sp>
      <p:sp>
        <p:nvSpPr>
          <p:cNvPr id="20551"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fontAlgn="auto">
              <a:spcBef>
                <a:spcPts val="0"/>
              </a:spcBef>
              <a:spcAft>
                <a:spcPts val="0"/>
              </a:spcAft>
            </a:pPr>
            <a:fld id="{1A4A374C-5322-4F2C-8A4E-231535A295AE}" type="slidenum">
              <a:rPr lang="en-US" smtClean="0">
                <a:solidFill>
                  <a:prstClr val="white"/>
                </a:solidFill>
                <a:latin typeface="Calibri" panose="020F0502020204030204"/>
              </a:rPr>
              <a:pPr fontAlgn="auto">
                <a:spcBef>
                  <a:spcPts val="0"/>
                </a:spcBef>
                <a:spcAft>
                  <a:spcPts val="0"/>
                </a:spcAft>
              </a:pPr>
              <a:t>‹#›</a:t>
            </a:fld>
            <a:endParaRPr lang="en-US">
              <a:solidFill>
                <a:prstClr val="white"/>
              </a:solidFill>
              <a:latin typeface="Calibri" panose="020F0502020204030204"/>
            </a:endParaRPr>
          </a:p>
        </p:txBody>
      </p:sp>
    </p:spTree>
    <p:extLst>
      <p:ext uri="{BB962C8B-B14F-4D97-AF65-F5344CB8AC3E}">
        <p14:creationId xmlns:p14="http://schemas.microsoft.com/office/powerpoint/2010/main" val="389240959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1" fontAlgn="base" hangingPunct="1">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1" fontAlgn="base" hangingPunct="1">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1" fontAlgn="base" hangingPunct="1">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9683F2-C8A1-4C6E-B24A-66DE9AD2B3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BBF97A-A774-40F9-829B-A17E3AE4D29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A054B-B4FF-4BE8-8C5E-9F15A58698C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fontAlgn="auto">
              <a:spcBef>
                <a:spcPts val="0"/>
              </a:spcBef>
              <a:spcAft>
                <a:spcPts val="0"/>
              </a:spcAft>
            </a:pPr>
            <a:fld id="{EBD3864C-85A4-437F-88D2-B5A392536EC2}" type="datetimeFigureOut">
              <a:rPr lang="en-US" smtClean="0">
                <a:solidFill>
                  <a:prstClr val="white"/>
                </a:solidFill>
              </a:rPr>
              <a:pPr algn="l" fontAlgn="auto">
                <a:spcBef>
                  <a:spcPts val="0"/>
                </a:spcBef>
                <a:spcAft>
                  <a:spcPts val="0"/>
                </a:spcAft>
              </a:pPr>
              <a:t>12/13/2018</a:t>
            </a:fld>
            <a:endParaRPr lang="en-US">
              <a:solidFill>
                <a:prstClr val="white"/>
              </a:solidFill>
            </a:endParaRPr>
          </a:p>
        </p:txBody>
      </p:sp>
      <p:sp>
        <p:nvSpPr>
          <p:cNvPr id="5" name="Footer Placeholder 4">
            <a:extLst>
              <a:ext uri="{FF2B5EF4-FFF2-40B4-BE49-F238E27FC236}">
                <a16:creationId xmlns:a16="http://schemas.microsoft.com/office/drawing/2014/main" id="{5866624C-B19F-4A81-8C21-3893ADBED78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white"/>
              </a:solidFill>
            </a:endParaRPr>
          </a:p>
        </p:txBody>
      </p:sp>
      <p:sp>
        <p:nvSpPr>
          <p:cNvPr id="6" name="Slide Number Placeholder 5">
            <a:extLst>
              <a:ext uri="{FF2B5EF4-FFF2-40B4-BE49-F238E27FC236}">
                <a16:creationId xmlns:a16="http://schemas.microsoft.com/office/drawing/2014/main" id="{413195DF-B901-410C-A0A0-4CFFA21F665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1A4A374C-5322-4F2C-8A4E-231535A295AE}" type="slidenum">
              <a:rPr lang="en-US" smtClean="0">
                <a:solidFill>
                  <a:prstClr val="white"/>
                </a:solidFill>
                <a:latin typeface="Calibri" panose="020F0502020204030204"/>
              </a:rPr>
              <a:pPr fontAlgn="auto">
                <a:spcBef>
                  <a:spcPts val="0"/>
                </a:spcBef>
                <a:spcAft>
                  <a:spcPts val="0"/>
                </a:spcAft>
              </a:pPr>
              <a:t>‹#›</a:t>
            </a:fld>
            <a:endParaRPr lang="en-US">
              <a:solidFill>
                <a:prstClr val="white"/>
              </a:solidFill>
              <a:latin typeface="Calibri" panose="020F0502020204030204"/>
            </a:endParaRPr>
          </a:p>
        </p:txBody>
      </p:sp>
    </p:spTree>
    <p:extLst>
      <p:ext uri="{BB962C8B-B14F-4D97-AF65-F5344CB8AC3E}">
        <p14:creationId xmlns:p14="http://schemas.microsoft.com/office/powerpoint/2010/main" val="23005639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9683F2-C8A1-4C6E-B24A-66DE9AD2B3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BBF97A-A774-40F9-829B-A17E3AE4D29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A054B-B4FF-4BE8-8C5E-9F15A58698C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fontAlgn="auto">
              <a:spcBef>
                <a:spcPts val="0"/>
              </a:spcBef>
              <a:spcAft>
                <a:spcPts val="0"/>
              </a:spcAft>
            </a:pPr>
            <a:fld id="{EBD3864C-85A4-437F-88D2-B5A392536EC2}" type="datetimeFigureOut">
              <a:rPr lang="en-US" smtClean="0">
                <a:solidFill>
                  <a:prstClr val="white"/>
                </a:solidFill>
              </a:rPr>
              <a:pPr algn="l" fontAlgn="auto">
                <a:spcBef>
                  <a:spcPts val="0"/>
                </a:spcBef>
                <a:spcAft>
                  <a:spcPts val="0"/>
                </a:spcAft>
              </a:pPr>
              <a:t>12/13/2018</a:t>
            </a:fld>
            <a:endParaRPr lang="en-US">
              <a:solidFill>
                <a:prstClr val="white"/>
              </a:solidFill>
            </a:endParaRPr>
          </a:p>
        </p:txBody>
      </p:sp>
      <p:sp>
        <p:nvSpPr>
          <p:cNvPr id="5" name="Footer Placeholder 4">
            <a:extLst>
              <a:ext uri="{FF2B5EF4-FFF2-40B4-BE49-F238E27FC236}">
                <a16:creationId xmlns:a16="http://schemas.microsoft.com/office/drawing/2014/main" id="{5866624C-B19F-4A81-8C21-3893ADBED78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white"/>
              </a:solidFill>
            </a:endParaRPr>
          </a:p>
        </p:txBody>
      </p:sp>
      <p:sp>
        <p:nvSpPr>
          <p:cNvPr id="6" name="Slide Number Placeholder 5">
            <a:extLst>
              <a:ext uri="{FF2B5EF4-FFF2-40B4-BE49-F238E27FC236}">
                <a16:creationId xmlns:a16="http://schemas.microsoft.com/office/drawing/2014/main" id="{413195DF-B901-410C-A0A0-4CFFA21F665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1A4A374C-5322-4F2C-8A4E-231535A295AE}" type="slidenum">
              <a:rPr lang="en-US" smtClean="0">
                <a:solidFill>
                  <a:prstClr val="white"/>
                </a:solidFill>
                <a:latin typeface="Calibri" panose="020F0502020204030204"/>
              </a:rPr>
              <a:pPr fontAlgn="auto">
                <a:spcBef>
                  <a:spcPts val="0"/>
                </a:spcBef>
                <a:spcAft>
                  <a:spcPts val="0"/>
                </a:spcAft>
              </a:pPr>
              <a:t>‹#›</a:t>
            </a:fld>
            <a:endParaRPr lang="en-US">
              <a:solidFill>
                <a:prstClr val="white"/>
              </a:solidFill>
              <a:latin typeface="Calibri" panose="020F0502020204030204"/>
            </a:endParaRPr>
          </a:p>
        </p:txBody>
      </p:sp>
    </p:spTree>
    <p:extLst>
      <p:ext uri="{BB962C8B-B14F-4D97-AF65-F5344CB8AC3E}">
        <p14:creationId xmlns:p14="http://schemas.microsoft.com/office/powerpoint/2010/main" val="29946575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88485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521AE-9367-4548-8F29-E5667EE3A76C}"/>
              </a:ext>
            </a:extLst>
          </p:cNvPr>
          <p:cNvSpPr>
            <a:spLocks noGrp="1"/>
          </p:cNvSpPr>
          <p:nvPr>
            <p:ph type="title"/>
          </p:nvPr>
        </p:nvSpPr>
        <p:spPr/>
        <p:txBody>
          <a:bodyPr/>
          <a:lstStyle/>
          <a:p>
            <a:r>
              <a:rPr lang="en-US" sz="6000" dirty="0"/>
              <a:t>REPUBLIC ACT 11058</a:t>
            </a:r>
          </a:p>
        </p:txBody>
      </p:sp>
      <p:sp>
        <p:nvSpPr>
          <p:cNvPr id="6" name="Content Placeholder 5">
            <a:extLst>
              <a:ext uri="{FF2B5EF4-FFF2-40B4-BE49-F238E27FC236}">
                <a16:creationId xmlns:a16="http://schemas.microsoft.com/office/drawing/2014/main" id="{187B32A6-DD31-4E08-B18B-563F6C0EF58C}"/>
              </a:ext>
            </a:extLst>
          </p:cNvPr>
          <p:cNvSpPr>
            <a:spLocks noGrp="1"/>
          </p:cNvSpPr>
          <p:nvPr>
            <p:ph idx="1"/>
          </p:nvPr>
        </p:nvSpPr>
        <p:spPr>
          <a:xfrm>
            <a:off x="457200" y="1600200"/>
            <a:ext cx="8534400" cy="4525963"/>
          </a:xfrm>
        </p:spPr>
        <p:txBody>
          <a:bodyPr/>
          <a:lstStyle/>
          <a:p>
            <a:pPr marL="0" indent="0">
              <a:buNone/>
            </a:pPr>
            <a:r>
              <a:rPr lang="en-US" sz="4400" b="1" dirty="0">
                <a:latin typeface="+mj-lt"/>
              </a:rPr>
              <a:t>AN ACT STRENGTHENING 	COMPLIANCE WITH 	OCCUPATIONAL SAFETY 	AND HEALTH STANDARDS 	AND PROVIDING 	PENALTIES FOR 	VIOLATIONS THEREOF</a:t>
            </a:r>
          </a:p>
        </p:txBody>
      </p:sp>
    </p:spTree>
    <p:extLst>
      <p:ext uri="{BB962C8B-B14F-4D97-AF65-F5344CB8AC3E}">
        <p14:creationId xmlns:p14="http://schemas.microsoft.com/office/powerpoint/2010/main" val="150845393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053B-3705-41CC-9F10-2BFB17F10348}"/>
              </a:ext>
            </a:extLst>
          </p:cNvPr>
          <p:cNvSpPr>
            <a:spLocks noGrp="1"/>
          </p:cNvSpPr>
          <p:nvPr>
            <p:ph type="title"/>
          </p:nvPr>
        </p:nvSpPr>
        <p:spPr>
          <a:xfrm>
            <a:off x="457200" y="37514"/>
            <a:ext cx="8229600" cy="1139825"/>
          </a:xfrm>
        </p:spPr>
        <p:txBody>
          <a:bodyPr/>
          <a:lstStyle/>
          <a:p>
            <a:r>
              <a:rPr lang="en-US" dirty="0"/>
              <a:t>CHAPTERS OF RA 11058</a:t>
            </a:r>
          </a:p>
        </p:txBody>
      </p:sp>
      <p:sp>
        <p:nvSpPr>
          <p:cNvPr id="3" name="Content Placeholder 2">
            <a:extLst>
              <a:ext uri="{FF2B5EF4-FFF2-40B4-BE49-F238E27FC236}">
                <a16:creationId xmlns:a16="http://schemas.microsoft.com/office/drawing/2014/main" id="{54BEB62E-5450-41C9-A1B7-44AEC63C2477}"/>
              </a:ext>
            </a:extLst>
          </p:cNvPr>
          <p:cNvSpPr>
            <a:spLocks noGrp="1"/>
          </p:cNvSpPr>
          <p:nvPr>
            <p:ph idx="1"/>
          </p:nvPr>
        </p:nvSpPr>
        <p:spPr>
          <a:xfrm>
            <a:off x="114300" y="1295400"/>
            <a:ext cx="8915400" cy="5211763"/>
          </a:xfrm>
        </p:spPr>
        <p:txBody>
          <a:bodyPr/>
          <a:lstStyle/>
          <a:p>
            <a:r>
              <a:rPr lang="en-US" dirty="0"/>
              <a:t>CHAPTER I- DECLARATION OF POLICY</a:t>
            </a:r>
          </a:p>
          <a:p>
            <a:r>
              <a:rPr lang="en-US" dirty="0"/>
              <a:t>CHAPTER II- GENERAL PROVISIONS</a:t>
            </a:r>
          </a:p>
          <a:p>
            <a:r>
              <a:rPr lang="en-US" dirty="0"/>
              <a:t>CHAPTER III- DUTIES AND RIGHTS OF</a:t>
            </a:r>
          </a:p>
          <a:p>
            <a:pPr marL="0" indent="0">
              <a:buNone/>
            </a:pPr>
            <a:r>
              <a:rPr lang="en-US" dirty="0"/>
              <a:t>	EMPLOYERS, WORKERS AND OTHER PERSONS</a:t>
            </a:r>
          </a:p>
          <a:p>
            <a:r>
              <a:rPr lang="en-US" dirty="0"/>
              <a:t>CHAPTER IV- COVERED WORKPLACES</a:t>
            </a:r>
          </a:p>
          <a:p>
            <a:r>
              <a:rPr lang="en-US" dirty="0"/>
              <a:t>CHAPTER V- JOINT AND SOLIDARY LIABILITY</a:t>
            </a:r>
          </a:p>
          <a:p>
            <a:r>
              <a:rPr lang="en-US" dirty="0"/>
              <a:t>CHAPTER VI- ENFORCEMENT OF OCCUPATIONAL</a:t>
            </a:r>
          </a:p>
          <a:p>
            <a:pPr marL="0" indent="0">
              <a:buNone/>
            </a:pPr>
            <a:r>
              <a:rPr lang="en-US" dirty="0"/>
              <a:t>	SAFETY AND HEALTH STANDARDS</a:t>
            </a:r>
          </a:p>
          <a:p>
            <a:r>
              <a:rPr lang="en-US" dirty="0"/>
              <a:t>CHAPTER VII- MISCELLANEOUS PROVISIONS</a:t>
            </a:r>
          </a:p>
        </p:txBody>
      </p:sp>
    </p:spTree>
    <p:extLst>
      <p:ext uri="{BB962C8B-B14F-4D97-AF65-F5344CB8AC3E}">
        <p14:creationId xmlns:p14="http://schemas.microsoft.com/office/powerpoint/2010/main" val="275856315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0F88-23A5-457D-9A21-73ED0F385452}"/>
              </a:ext>
            </a:extLst>
          </p:cNvPr>
          <p:cNvSpPr>
            <a:spLocks noGrp="1"/>
          </p:cNvSpPr>
          <p:nvPr>
            <p:ph type="title"/>
          </p:nvPr>
        </p:nvSpPr>
        <p:spPr/>
        <p:txBody>
          <a:bodyPr/>
          <a:lstStyle/>
          <a:p>
            <a:r>
              <a:rPr lang="en-US" dirty="0"/>
              <a:t>CHAPTER I- DECLARATION OF POLICY</a:t>
            </a:r>
          </a:p>
        </p:txBody>
      </p:sp>
      <p:sp>
        <p:nvSpPr>
          <p:cNvPr id="3" name="Content Placeholder 2">
            <a:extLst>
              <a:ext uri="{FF2B5EF4-FFF2-40B4-BE49-F238E27FC236}">
                <a16:creationId xmlns:a16="http://schemas.microsoft.com/office/drawing/2014/main" id="{E2512121-3A81-4407-99D0-0BD20F589380}"/>
              </a:ext>
            </a:extLst>
          </p:cNvPr>
          <p:cNvSpPr>
            <a:spLocks noGrp="1"/>
          </p:cNvSpPr>
          <p:nvPr>
            <p:ph idx="1"/>
          </p:nvPr>
        </p:nvSpPr>
        <p:spPr>
          <a:xfrm>
            <a:off x="457200" y="1905000"/>
            <a:ext cx="8229600" cy="4221163"/>
          </a:xfrm>
        </p:spPr>
        <p:txBody>
          <a:bodyPr/>
          <a:lstStyle/>
          <a:p>
            <a:pPr marL="0" indent="0">
              <a:buNone/>
            </a:pPr>
            <a:r>
              <a:rPr lang="en-US" dirty="0">
                <a:solidFill>
                  <a:srgbClr val="92D050"/>
                </a:solidFill>
              </a:rPr>
              <a:t>Section 1</a:t>
            </a:r>
            <a:r>
              <a:rPr lang="en-US" dirty="0"/>
              <a:t>. Declaration of Policy.</a:t>
            </a:r>
          </a:p>
          <a:p>
            <a:pPr marL="0" indent="0">
              <a:buNone/>
            </a:pPr>
            <a:r>
              <a:rPr lang="en-US" dirty="0"/>
              <a:t>	 -The State affirms labor as primary social and economic force, and that a safe and healthy workforce is an integral aspect of nation building.</a:t>
            </a:r>
          </a:p>
          <a:p>
            <a:pPr marL="0" indent="0">
              <a:buNone/>
            </a:pPr>
            <a:r>
              <a:rPr lang="en-US" dirty="0"/>
              <a:t>	-The State shall ensure a safe and healthful workplace for all working people by affording them full protection against all hazards in their work environment.</a:t>
            </a:r>
          </a:p>
        </p:txBody>
      </p:sp>
    </p:spTree>
    <p:extLst>
      <p:ext uri="{BB962C8B-B14F-4D97-AF65-F5344CB8AC3E}">
        <p14:creationId xmlns:p14="http://schemas.microsoft.com/office/powerpoint/2010/main" val="85756601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4C3DD6-F204-4FA6-810A-078F14941763}"/>
              </a:ext>
            </a:extLst>
          </p:cNvPr>
          <p:cNvSpPr>
            <a:spLocks noGrp="1"/>
          </p:cNvSpPr>
          <p:nvPr>
            <p:ph idx="1"/>
          </p:nvPr>
        </p:nvSpPr>
        <p:spPr>
          <a:xfrm>
            <a:off x="457200" y="533400"/>
            <a:ext cx="8229600" cy="5592763"/>
          </a:xfrm>
        </p:spPr>
        <p:txBody>
          <a:bodyPr/>
          <a:lstStyle/>
          <a:p>
            <a:pPr marL="0" indent="0">
              <a:buNone/>
            </a:pPr>
            <a:r>
              <a:rPr lang="en-US" dirty="0"/>
              <a:t>	- It shall ensure that the provisions of the Labor Code of the Philippines, all domestic laws, and internationally-recognized standards on occupational safety and health are being fully enforced and complied with by the employers, and it shall provide penalties for any violation thereof.</a:t>
            </a:r>
          </a:p>
        </p:txBody>
      </p:sp>
      <p:pic>
        <p:nvPicPr>
          <p:cNvPr id="5" name="Picture 4">
            <a:extLst>
              <a:ext uri="{FF2B5EF4-FFF2-40B4-BE49-F238E27FC236}">
                <a16:creationId xmlns:a16="http://schemas.microsoft.com/office/drawing/2014/main" id="{E412199A-EDC9-49F1-B9EF-2D308CEA5885}"/>
              </a:ext>
            </a:extLst>
          </p:cNvPr>
          <p:cNvPicPr>
            <a:picLocks noChangeAspect="1"/>
          </p:cNvPicPr>
          <p:nvPr/>
        </p:nvPicPr>
        <p:blipFill>
          <a:blip r:embed="rId2"/>
          <a:stretch>
            <a:fillRect/>
          </a:stretch>
        </p:blipFill>
        <p:spPr>
          <a:xfrm>
            <a:off x="7775101" y="5473834"/>
            <a:ext cx="1298561" cy="1304657"/>
          </a:xfrm>
          <a:prstGeom prst="rect">
            <a:avLst/>
          </a:prstGeom>
        </p:spPr>
      </p:pic>
      <p:pic>
        <p:nvPicPr>
          <p:cNvPr id="2" name="Picture 1">
            <a:extLst>
              <a:ext uri="{FF2B5EF4-FFF2-40B4-BE49-F238E27FC236}">
                <a16:creationId xmlns:a16="http://schemas.microsoft.com/office/drawing/2014/main" id="{0D123920-C66E-47E7-8B07-E167E63BCC26}"/>
              </a:ext>
            </a:extLst>
          </p:cNvPr>
          <p:cNvPicPr>
            <a:picLocks noChangeAspect="1"/>
          </p:cNvPicPr>
          <p:nvPr/>
        </p:nvPicPr>
        <p:blipFill>
          <a:blip r:embed="rId3"/>
          <a:stretch>
            <a:fillRect/>
          </a:stretch>
        </p:blipFill>
        <p:spPr>
          <a:xfrm>
            <a:off x="483704" y="4191000"/>
            <a:ext cx="1380844" cy="1797289"/>
          </a:xfrm>
          <a:prstGeom prst="rect">
            <a:avLst/>
          </a:prstGeom>
        </p:spPr>
      </p:pic>
      <p:pic>
        <p:nvPicPr>
          <p:cNvPr id="3" name="Picture 2">
            <a:extLst>
              <a:ext uri="{FF2B5EF4-FFF2-40B4-BE49-F238E27FC236}">
                <a16:creationId xmlns:a16="http://schemas.microsoft.com/office/drawing/2014/main" id="{37804D3B-E4F1-4C0D-B471-B422C3A9E57D}"/>
              </a:ext>
            </a:extLst>
          </p:cNvPr>
          <p:cNvPicPr>
            <a:picLocks noChangeAspect="1"/>
          </p:cNvPicPr>
          <p:nvPr/>
        </p:nvPicPr>
        <p:blipFill>
          <a:blip r:embed="rId4"/>
          <a:stretch>
            <a:fillRect/>
          </a:stretch>
        </p:blipFill>
        <p:spPr>
          <a:xfrm>
            <a:off x="2057400" y="4191000"/>
            <a:ext cx="1239380" cy="1797289"/>
          </a:xfrm>
          <a:prstGeom prst="rect">
            <a:avLst/>
          </a:prstGeom>
        </p:spPr>
      </p:pic>
      <p:pic>
        <p:nvPicPr>
          <p:cNvPr id="6" name="Picture 5">
            <a:extLst>
              <a:ext uri="{FF2B5EF4-FFF2-40B4-BE49-F238E27FC236}">
                <a16:creationId xmlns:a16="http://schemas.microsoft.com/office/drawing/2014/main" id="{BC3CB162-6EA8-4511-9BD9-088FDEE34341}"/>
              </a:ext>
            </a:extLst>
          </p:cNvPr>
          <p:cNvPicPr>
            <a:picLocks noChangeAspect="1"/>
          </p:cNvPicPr>
          <p:nvPr/>
        </p:nvPicPr>
        <p:blipFill>
          <a:blip r:embed="rId5"/>
          <a:stretch>
            <a:fillRect/>
          </a:stretch>
        </p:blipFill>
        <p:spPr>
          <a:xfrm>
            <a:off x="3399358" y="4906672"/>
            <a:ext cx="2781300" cy="1081617"/>
          </a:xfrm>
          <a:prstGeom prst="rect">
            <a:avLst/>
          </a:prstGeom>
        </p:spPr>
      </p:pic>
    </p:spTree>
    <p:extLst>
      <p:ext uri="{BB962C8B-B14F-4D97-AF65-F5344CB8AC3E}">
        <p14:creationId xmlns:p14="http://schemas.microsoft.com/office/powerpoint/2010/main" val="40073085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2723AB-22E1-4ECF-B035-884F5B66EE90}"/>
              </a:ext>
            </a:extLst>
          </p:cNvPr>
          <p:cNvSpPr>
            <a:spLocks noGrp="1"/>
          </p:cNvSpPr>
          <p:nvPr>
            <p:ph idx="1"/>
          </p:nvPr>
        </p:nvSpPr>
        <p:spPr>
          <a:xfrm>
            <a:off x="457200" y="457201"/>
            <a:ext cx="8229600" cy="4572000"/>
          </a:xfrm>
        </p:spPr>
        <p:txBody>
          <a:bodyPr/>
          <a:lstStyle/>
          <a:p>
            <a:pPr marL="0" indent="0">
              <a:buNone/>
            </a:pPr>
            <a:r>
              <a:rPr lang="en-US" dirty="0"/>
              <a:t>	-The State shall protect every worker against injury, sickness or death through safe and healthful working conditions thereby assuring the conservation of valuable manpower resources and the prevention of loss or damage to lives and properties consistent with national development goals, and with State’s commitment to the total development of every worker as a complete human being</a:t>
            </a:r>
          </a:p>
        </p:txBody>
      </p:sp>
      <p:pic>
        <p:nvPicPr>
          <p:cNvPr id="4" name="Picture 3">
            <a:extLst>
              <a:ext uri="{FF2B5EF4-FFF2-40B4-BE49-F238E27FC236}">
                <a16:creationId xmlns:a16="http://schemas.microsoft.com/office/drawing/2014/main" id="{9305A909-0896-40BB-BA96-F3BF6D9CA68A}"/>
              </a:ext>
            </a:extLst>
          </p:cNvPr>
          <p:cNvPicPr>
            <a:picLocks noChangeAspect="1"/>
          </p:cNvPicPr>
          <p:nvPr/>
        </p:nvPicPr>
        <p:blipFill>
          <a:blip r:embed="rId2"/>
          <a:stretch>
            <a:fillRect/>
          </a:stretch>
        </p:blipFill>
        <p:spPr>
          <a:xfrm>
            <a:off x="7696200" y="5476082"/>
            <a:ext cx="1300162" cy="1300162"/>
          </a:xfrm>
          <a:prstGeom prst="rect">
            <a:avLst/>
          </a:prstGeom>
        </p:spPr>
      </p:pic>
      <p:pic>
        <p:nvPicPr>
          <p:cNvPr id="5" name="Picture 4">
            <a:extLst>
              <a:ext uri="{FF2B5EF4-FFF2-40B4-BE49-F238E27FC236}">
                <a16:creationId xmlns:a16="http://schemas.microsoft.com/office/drawing/2014/main" id="{433BC7F7-BC14-4F44-BAE8-AC9F613D8483}"/>
              </a:ext>
            </a:extLst>
          </p:cNvPr>
          <p:cNvPicPr>
            <a:picLocks noChangeAspect="1"/>
          </p:cNvPicPr>
          <p:nvPr/>
        </p:nvPicPr>
        <p:blipFill>
          <a:blip r:embed="rId3"/>
          <a:stretch>
            <a:fillRect/>
          </a:stretch>
        </p:blipFill>
        <p:spPr>
          <a:xfrm>
            <a:off x="3089724" y="5099121"/>
            <a:ext cx="1781176" cy="1458579"/>
          </a:xfrm>
          <a:prstGeom prst="rect">
            <a:avLst/>
          </a:prstGeom>
        </p:spPr>
      </p:pic>
      <p:pic>
        <p:nvPicPr>
          <p:cNvPr id="6" name="Picture 5">
            <a:extLst>
              <a:ext uri="{FF2B5EF4-FFF2-40B4-BE49-F238E27FC236}">
                <a16:creationId xmlns:a16="http://schemas.microsoft.com/office/drawing/2014/main" id="{EB7B8E77-F1C0-4E7F-97C5-308C961733DF}"/>
              </a:ext>
            </a:extLst>
          </p:cNvPr>
          <p:cNvPicPr>
            <a:picLocks noChangeAspect="1"/>
          </p:cNvPicPr>
          <p:nvPr/>
        </p:nvPicPr>
        <p:blipFill>
          <a:blip r:embed="rId4"/>
          <a:stretch>
            <a:fillRect/>
          </a:stretch>
        </p:blipFill>
        <p:spPr>
          <a:xfrm>
            <a:off x="5062955" y="5029201"/>
            <a:ext cx="1433511" cy="1603441"/>
          </a:xfrm>
          <a:prstGeom prst="rect">
            <a:avLst/>
          </a:prstGeom>
        </p:spPr>
      </p:pic>
      <p:pic>
        <p:nvPicPr>
          <p:cNvPr id="7" name="Picture 6">
            <a:extLst>
              <a:ext uri="{FF2B5EF4-FFF2-40B4-BE49-F238E27FC236}">
                <a16:creationId xmlns:a16="http://schemas.microsoft.com/office/drawing/2014/main" id="{BB1767E8-D06A-401D-BA83-48EA8D297BEA}"/>
              </a:ext>
            </a:extLst>
          </p:cNvPr>
          <p:cNvPicPr>
            <a:picLocks noChangeAspect="1"/>
          </p:cNvPicPr>
          <p:nvPr/>
        </p:nvPicPr>
        <p:blipFill>
          <a:blip r:embed="rId5"/>
          <a:stretch>
            <a:fillRect/>
          </a:stretch>
        </p:blipFill>
        <p:spPr>
          <a:xfrm>
            <a:off x="335237" y="4935228"/>
            <a:ext cx="2776956" cy="1697414"/>
          </a:xfrm>
          <a:prstGeom prst="rect">
            <a:avLst/>
          </a:prstGeom>
        </p:spPr>
      </p:pic>
    </p:spTree>
    <p:extLst>
      <p:ext uri="{BB962C8B-B14F-4D97-AF65-F5344CB8AC3E}">
        <p14:creationId xmlns:p14="http://schemas.microsoft.com/office/powerpoint/2010/main" val="268307330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0C3B92-055E-422C-8D72-4CFC72BCED94}"/>
              </a:ext>
            </a:extLst>
          </p:cNvPr>
          <p:cNvSpPr>
            <a:spLocks noGrp="1"/>
          </p:cNvSpPr>
          <p:nvPr>
            <p:ph idx="1"/>
          </p:nvPr>
        </p:nvSpPr>
        <p:spPr>
          <a:xfrm>
            <a:off x="457200" y="304801"/>
            <a:ext cx="8229600" cy="3581400"/>
          </a:xfrm>
        </p:spPr>
        <p:txBody>
          <a:bodyPr/>
          <a:lstStyle/>
          <a:p>
            <a:pPr marL="0" indent="0">
              <a:buNone/>
            </a:pPr>
            <a:r>
              <a:rPr lang="en-US" dirty="0"/>
              <a:t>	- The State in protecting the safety and health of the workers, shall promote strict but dynamic, inclusive and gender-sensitive measures in the formulation and implementation of policies and programs related to occupational safety and health.</a:t>
            </a:r>
          </a:p>
        </p:txBody>
      </p:sp>
      <p:pic>
        <p:nvPicPr>
          <p:cNvPr id="4" name="Picture 3">
            <a:extLst>
              <a:ext uri="{FF2B5EF4-FFF2-40B4-BE49-F238E27FC236}">
                <a16:creationId xmlns:a16="http://schemas.microsoft.com/office/drawing/2014/main" id="{55E9A19D-9C11-43D9-9A96-27C7E68A833A}"/>
              </a:ext>
            </a:extLst>
          </p:cNvPr>
          <p:cNvPicPr>
            <a:picLocks noChangeAspect="1"/>
          </p:cNvPicPr>
          <p:nvPr/>
        </p:nvPicPr>
        <p:blipFill>
          <a:blip r:embed="rId2"/>
          <a:stretch>
            <a:fillRect/>
          </a:stretch>
        </p:blipFill>
        <p:spPr>
          <a:xfrm>
            <a:off x="7696200" y="5473834"/>
            <a:ext cx="1298561" cy="1304657"/>
          </a:xfrm>
          <a:prstGeom prst="rect">
            <a:avLst/>
          </a:prstGeom>
        </p:spPr>
      </p:pic>
      <p:pic>
        <p:nvPicPr>
          <p:cNvPr id="2" name="Picture 1">
            <a:extLst>
              <a:ext uri="{FF2B5EF4-FFF2-40B4-BE49-F238E27FC236}">
                <a16:creationId xmlns:a16="http://schemas.microsoft.com/office/drawing/2014/main" id="{DCA44F9C-E574-46CF-AA62-682FAC853CC3}"/>
              </a:ext>
            </a:extLst>
          </p:cNvPr>
          <p:cNvPicPr>
            <a:picLocks noChangeAspect="1"/>
          </p:cNvPicPr>
          <p:nvPr/>
        </p:nvPicPr>
        <p:blipFill>
          <a:blip r:embed="rId3"/>
          <a:stretch>
            <a:fillRect/>
          </a:stretch>
        </p:blipFill>
        <p:spPr>
          <a:xfrm>
            <a:off x="609600" y="3497394"/>
            <a:ext cx="3695700" cy="2365248"/>
          </a:xfrm>
          <a:prstGeom prst="rect">
            <a:avLst/>
          </a:prstGeom>
        </p:spPr>
      </p:pic>
      <p:pic>
        <p:nvPicPr>
          <p:cNvPr id="5" name="Picture 4">
            <a:extLst>
              <a:ext uri="{FF2B5EF4-FFF2-40B4-BE49-F238E27FC236}">
                <a16:creationId xmlns:a16="http://schemas.microsoft.com/office/drawing/2014/main" id="{C2BFF258-6A64-4572-AF35-43824F72A907}"/>
              </a:ext>
            </a:extLst>
          </p:cNvPr>
          <p:cNvPicPr>
            <a:picLocks noChangeAspect="1"/>
          </p:cNvPicPr>
          <p:nvPr/>
        </p:nvPicPr>
        <p:blipFill rotWithShape="1">
          <a:blip r:embed="rId4"/>
          <a:srcRect l="7397" t="21598" r="7397" b="14497"/>
          <a:stretch/>
        </p:blipFill>
        <p:spPr>
          <a:xfrm>
            <a:off x="4295361" y="3497394"/>
            <a:ext cx="3153664" cy="2365248"/>
          </a:xfrm>
          <a:prstGeom prst="rect">
            <a:avLst/>
          </a:prstGeom>
        </p:spPr>
      </p:pic>
    </p:spTree>
    <p:extLst>
      <p:ext uri="{BB962C8B-B14F-4D97-AF65-F5344CB8AC3E}">
        <p14:creationId xmlns:p14="http://schemas.microsoft.com/office/powerpoint/2010/main" val="316757929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7819-E3F7-4343-A853-914C8DF564F1}"/>
              </a:ext>
            </a:extLst>
          </p:cNvPr>
          <p:cNvSpPr>
            <a:spLocks noGrp="1"/>
          </p:cNvSpPr>
          <p:nvPr>
            <p:ph type="title"/>
          </p:nvPr>
        </p:nvSpPr>
        <p:spPr/>
        <p:txBody>
          <a:bodyPr/>
          <a:lstStyle/>
          <a:p>
            <a:r>
              <a:rPr lang="en-US" dirty="0"/>
              <a:t>CHAPTER II- GENERAL PROVISIONS</a:t>
            </a:r>
          </a:p>
        </p:txBody>
      </p:sp>
      <p:sp>
        <p:nvSpPr>
          <p:cNvPr id="3" name="Content Placeholder 2">
            <a:extLst>
              <a:ext uri="{FF2B5EF4-FFF2-40B4-BE49-F238E27FC236}">
                <a16:creationId xmlns:a16="http://schemas.microsoft.com/office/drawing/2014/main" id="{D7AAE55B-C47D-4687-A86B-B484226EC70D}"/>
              </a:ext>
            </a:extLst>
          </p:cNvPr>
          <p:cNvSpPr>
            <a:spLocks noGrp="1"/>
          </p:cNvSpPr>
          <p:nvPr>
            <p:ph idx="1"/>
          </p:nvPr>
        </p:nvSpPr>
        <p:spPr/>
        <p:txBody>
          <a:bodyPr/>
          <a:lstStyle/>
          <a:p>
            <a:pPr marL="0" indent="0">
              <a:buNone/>
            </a:pPr>
            <a:r>
              <a:rPr lang="en-US" dirty="0">
                <a:solidFill>
                  <a:srgbClr val="92D050"/>
                </a:solidFill>
              </a:rPr>
              <a:t>Section 2. </a:t>
            </a:r>
            <a:r>
              <a:rPr lang="en-US" dirty="0"/>
              <a:t>Coverage – Shall apply to ALL</a:t>
            </a:r>
          </a:p>
          <a:p>
            <a:pPr marL="0" indent="0">
              <a:buNone/>
            </a:pPr>
            <a:r>
              <a:rPr lang="en-US" dirty="0"/>
              <a:t>	- Establishments</a:t>
            </a:r>
          </a:p>
          <a:p>
            <a:pPr marL="0" indent="0">
              <a:buNone/>
            </a:pPr>
            <a:r>
              <a:rPr lang="en-US" dirty="0"/>
              <a:t>	- Projects</a:t>
            </a:r>
          </a:p>
          <a:p>
            <a:pPr marL="0" indent="0">
              <a:buNone/>
            </a:pPr>
            <a:r>
              <a:rPr lang="en-US" dirty="0"/>
              <a:t>	- Sites</a:t>
            </a:r>
          </a:p>
          <a:p>
            <a:pPr marL="0" indent="0">
              <a:buNone/>
            </a:pPr>
            <a:r>
              <a:rPr lang="en-US" dirty="0"/>
              <a:t>	- PEZA Establishments</a:t>
            </a:r>
          </a:p>
          <a:p>
            <a:pPr marL="0" indent="0">
              <a:buNone/>
            </a:pPr>
            <a:r>
              <a:rPr lang="en-US" dirty="0"/>
              <a:t>	- other places where work is undertaken</a:t>
            </a:r>
          </a:p>
          <a:p>
            <a:pPr marL="0" indent="0">
              <a:buNone/>
            </a:pPr>
            <a:r>
              <a:rPr lang="en-US" dirty="0"/>
              <a:t>Except….PUBLIC SECTOR</a:t>
            </a:r>
          </a:p>
        </p:txBody>
      </p:sp>
      <p:pic>
        <p:nvPicPr>
          <p:cNvPr id="4" name="Picture 3">
            <a:extLst>
              <a:ext uri="{FF2B5EF4-FFF2-40B4-BE49-F238E27FC236}">
                <a16:creationId xmlns:a16="http://schemas.microsoft.com/office/drawing/2014/main" id="{A0EE223B-5BCB-4EB4-9EAB-095E0D1E92B9}"/>
              </a:ext>
            </a:extLst>
          </p:cNvPr>
          <p:cNvPicPr>
            <a:picLocks noChangeAspect="1"/>
          </p:cNvPicPr>
          <p:nvPr/>
        </p:nvPicPr>
        <p:blipFill>
          <a:blip r:embed="rId2"/>
          <a:stretch>
            <a:fillRect/>
          </a:stretch>
        </p:blipFill>
        <p:spPr>
          <a:xfrm>
            <a:off x="4381500" y="2590800"/>
            <a:ext cx="1943100" cy="1088136"/>
          </a:xfrm>
          <a:prstGeom prst="rect">
            <a:avLst/>
          </a:prstGeom>
        </p:spPr>
      </p:pic>
      <p:pic>
        <p:nvPicPr>
          <p:cNvPr id="5" name="Picture 4">
            <a:extLst>
              <a:ext uri="{FF2B5EF4-FFF2-40B4-BE49-F238E27FC236}">
                <a16:creationId xmlns:a16="http://schemas.microsoft.com/office/drawing/2014/main" id="{50DF476C-10F4-4174-A3D5-C8615E8D2BD0}"/>
              </a:ext>
            </a:extLst>
          </p:cNvPr>
          <p:cNvPicPr>
            <a:picLocks noChangeAspect="1"/>
          </p:cNvPicPr>
          <p:nvPr/>
        </p:nvPicPr>
        <p:blipFill>
          <a:blip r:embed="rId3"/>
          <a:stretch>
            <a:fillRect/>
          </a:stretch>
        </p:blipFill>
        <p:spPr>
          <a:xfrm>
            <a:off x="6337852" y="2167800"/>
            <a:ext cx="2642152" cy="1695381"/>
          </a:xfrm>
          <a:prstGeom prst="rect">
            <a:avLst/>
          </a:prstGeom>
        </p:spPr>
      </p:pic>
      <p:pic>
        <p:nvPicPr>
          <p:cNvPr id="6" name="Picture 5">
            <a:extLst>
              <a:ext uri="{FF2B5EF4-FFF2-40B4-BE49-F238E27FC236}">
                <a16:creationId xmlns:a16="http://schemas.microsoft.com/office/drawing/2014/main" id="{594872EC-7080-48BC-BFA3-65A11516BD1D}"/>
              </a:ext>
            </a:extLst>
          </p:cNvPr>
          <p:cNvPicPr>
            <a:picLocks noChangeAspect="1"/>
          </p:cNvPicPr>
          <p:nvPr/>
        </p:nvPicPr>
        <p:blipFill>
          <a:blip r:embed="rId4"/>
          <a:stretch>
            <a:fillRect/>
          </a:stretch>
        </p:blipFill>
        <p:spPr>
          <a:xfrm>
            <a:off x="4876800" y="5032375"/>
            <a:ext cx="3590925" cy="1276350"/>
          </a:xfrm>
          <a:prstGeom prst="rect">
            <a:avLst/>
          </a:prstGeom>
        </p:spPr>
      </p:pic>
    </p:spTree>
    <p:extLst>
      <p:ext uri="{BB962C8B-B14F-4D97-AF65-F5344CB8AC3E}">
        <p14:creationId xmlns:p14="http://schemas.microsoft.com/office/powerpoint/2010/main" val="178708752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7C321-F1CF-450E-BFD7-5B5ADD493327}"/>
              </a:ext>
            </a:extLst>
          </p:cNvPr>
          <p:cNvSpPr>
            <a:spLocks noGrp="1"/>
          </p:cNvSpPr>
          <p:nvPr>
            <p:ph idx="1"/>
          </p:nvPr>
        </p:nvSpPr>
        <p:spPr>
          <a:xfrm>
            <a:off x="457200" y="1600201"/>
            <a:ext cx="8229600" cy="1828800"/>
          </a:xfrm>
        </p:spPr>
        <p:txBody>
          <a:bodyPr/>
          <a:lstStyle/>
          <a:p>
            <a:pPr marL="0" indent="0">
              <a:buNone/>
            </a:pPr>
            <a:r>
              <a:rPr lang="en-US" dirty="0">
                <a:solidFill>
                  <a:srgbClr val="92D050"/>
                </a:solidFill>
              </a:rPr>
              <a:t>Section 3. </a:t>
            </a:r>
            <a:r>
              <a:rPr lang="en-US" dirty="0"/>
              <a:t>Definition of Terms –</a:t>
            </a:r>
          </a:p>
          <a:p>
            <a:pPr marL="0" indent="0">
              <a:buNone/>
            </a:pPr>
            <a:r>
              <a:rPr lang="en-US" dirty="0"/>
              <a:t>	There are 16 Terms that are defined in this Act.</a:t>
            </a:r>
          </a:p>
        </p:txBody>
      </p:sp>
      <p:sp>
        <p:nvSpPr>
          <p:cNvPr id="4" name="Content Placeholder 2">
            <a:extLst>
              <a:ext uri="{FF2B5EF4-FFF2-40B4-BE49-F238E27FC236}">
                <a16:creationId xmlns:a16="http://schemas.microsoft.com/office/drawing/2014/main" id="{A076C9E7-7F77-4D0E-80EA-11377BEBBE60}"/>
              </a:ext>
            </a:extLst>
          </p:cNvPr>
          <p:cNvSpPr txBox="1">
            <a:spLocks/>
          </p:cNvSpPr>
          <p:nvPr/>
        </p:nvSpPr>
        <p:spPr bwMode="auto">
          <a:xfrm>
            <a:off x="457200" y="3657600"/>
            <a:ext cx="8229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1" fontAlgn="base" hangingPunct="1">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1" fontAlgn="base" hangingPunct="1">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1" fontAlgn="base" hangingPunct="1">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a:lstStyle>
          <a:p>
            <a:pPr marL="0" indent="0">
              <a:buFont typeface="Wingdings" panose="05000000000000000000" pitchFamily="2" charset="2"/>
              <a:buNone/>
            </a:pPr>
            <a:r>
              <a:rPr lang="en-US" kern="0" dirty="0">
                <a:solidFill>
                  <a:srgbClr val="92D050"/>
                </a:solidFill>
              </a:rPr>
              <a:t>In the IRR (DO 198-18)</a:t>
            </a:r>
            <a:r>
              <a:rPr lang="en-US" kern="0" dirty="0"/>
              <a:t> –</a:t>
            </a:r>
          </a:p>
          <a:p>
            <a:pPr marL="0" indent="0">
              <a:buFont typeface="Wingdings" panose="05000000000000000000" pitchFamily="2" charset="2"/>
              <a:buNone/>
            </a:pPr>
            <a:r>
              <a:rPr lang="en-US" kern="0" dirty="0"/>
              <a:t>	There are 29 Terms that are defined</a:t>
            </a:r>
          </a:p>
        </p:txBody>
      </p:sp>
    </p:spTree>
    <p:extLst>
      <p:ext uri="{BB962C8B-B14F-4D97-AF65-F5344CB8AC3E}">
        <p14:creationId xmlns:p14="http://schemas.microsoft.com/office/powerpoint/2010/main" val="420501906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3EB9-B4D1-4055-8A46-827304A64CC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Terms in the IRR:</a:t>
            </a:r>
          </a:p>
        </p:txBody>
      </p:sp>
      <p:pic>
        <p:nvPicPr>
          <p:cNvPr id="6" name="Picture 5">
            <a:extLst>
              <a:ext uri="{FF2B5EF4-FFF2-40B4-BE49-F238E27FC236}">
                <a16:creationId xmlns:a16="http://schemas.microsoft.com/office/drawing/2014/main" id="{01FB4CBC-F0A9-4F62-8303-4C18DA0AE277}"/>
              </a:ext>
            </a:extLst>
          </p:cNvPr>
          <p:cNvPicPr>
            <a:picLocks noChangeAspect="1"/>
          </p:cNvPicPr>
          <p:nvPr/>
        </p:nvPicPr>
        <p:blipFill rotWithShape="1">
          <a:blip r:embed="rId2"/>
          <a:srcRect l="6666" t="18875" r="10833" b="5533"/>
          <a:stretch/>
        </p:blipFill>
        <p:spPr>
          <a:xfrm>
            <a:off x="19756" y="1447800"/>
            <a:ext cx="9144000" cy="4710547"/>
          </a:xfrm>
          <a:prstGeom prst="rect">
            <a:avLst/>
          </a:prstGeom>
        </p:spPr>
      </p:pic>
    </p:spTree>
    <p:extLst>
      <p:ext uri="{BB962C8B-B14F-4D97-AF65-F5344CB8AC3E}">
        <p14:creationId xmlns:p14="http://schemas.microsoft.com/office/powerpoint/2010/main" val="112789706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7E46214-D41B-4707-8D31-BCE34A25ABDC}"/>
              </a:ext>
            </a:extLst>
          </p:cNvPr>
          <p:cNvGrpSpPr/>
          <p:nvPr/>
        </p:nvGrpSpPr>
        <p:grpSpPr>
          <a:xfrm>
            <a:off x="-11289" y="1447800"/>
            <a:ext cx="9155289" cy="4953001"/>
            <a:chOff x="-11290" y="1828800"/>
            <a:chExt cx="9155289" cy="4953001"/>
          </a:xfrm>
        </p:grpSpPr>
        <p:pic>
          <p:nvPicPr>
            <p:cNvPr id="4" name="Picture 3">
              <a:extLst>
                <a:ext uri="{FF2B5EF4-FFF2-40B4-BE49-F238E27FC236}">
                  <a16:creationId xmlns:a16="http://schemas.microsoft.com/office/drawing/2014/main" id="{5E86E458-3017-4150-8A6E-74AF0C02E6B2}"/>
                </a:ext>
              </a:extLst>
            </p:cNvPr>
            <p:cNvPicPr>
              <a:picLocks noChangeAspect="1"/>
            </p:cNvPicPr>
            <p:nvPr/>
          </p:nvPicPr>
          <p:blipFill rotWithShape="1">
            <a:blip r:embed="rId2"/>
            <a:srcRect l="6666" t="18875" r="10834" b="47035"/>
            <a:stretch/>
          </p:blipFill>
          <p:spPr>
            <a:xfrm>
              <a:off x="0" y="1828800"/>
              <a:ext cx="9137368" cy="2122824"/>
            </a:xfrm>
            <a:prstGeom prst="rect">
              <a:avLst/>
            </a:prstGeom>
          </p:spPr>
        </p:pic>
        <p:pic>
          <p:nvPicPr>
            <p:cNvPr id="5" name="Picture 4">
              <a:extLst>
                <a:ext uri="{FF2B5EF4-FFF2-40B4-BE49-F238E27FC236}">
                  <a16:creationId xmlns:a16="http://schemas.microsoft.com/office/drawing/2014/main" id="{0D41D308-0AFC-44AE-9C17-59F0E7303E1C}"/>
                </a:ext>
              </a:extLst>
            </p:cNvPr>
            <p:cNvPicPr>
              <a:picLocks noChangeAspect="1"/>
            </p:cNvPicPr>
            <p:nvPr/>
          </p:nvPicPr>
          <p:blipFill rotWithShape="1">
            <a:blip r:embed="rId3"/>
            <a:srcRect l="6666" t="24803" r="10834" b="20147"/>
            <a:stretch/>
          </p:blipFill>
          <p:spPr>
            <a:xfrm>
              <a:off x="-11290" y="3951625"/>
              <a:ext cx="9155289" cy="2830176"/>
            </a:xfrm>
            <a:prstGeom prst="rect">
              <a:avLst/>
            </a:prstGeom>
          </p:spPr>
        </p:pic>
      </p:grpSp>
      <p:sp>
        <p:nvSpPr>
          <p:cNvPr id="8" name="Title 1">
            <a:extLst>
              <a:ext uri="{FF2B5EF4-FFF2-40B4-BE49-F238E27FC236}">
                <a16:creationId xmlns:a16="http://schemas.microsoft.com/office/drawing/2014/main" id="{17B3EC31-0A8C-4C0D-9D69-E7D384F15179}"/>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Terms in the IRR:</a:t>
            </a:r>
          </a:p>
        </p:txBody>
      </p:sp>
    </p:spTree>
    <p:extLst>
      <p:ext uri="{BB962C8B-B14F-4D97-AF65-F5344CB8AC3E}">
        <p14:creationId xmlns:p14="http://schemas.microsoft.com/office/powerpoint/2010/main" val="2854210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72000"/>
            <a:ext cx="8458200" cy="1969770"/>
          </a:xfrm>
          <a:prstGeom prst="rect">
            <a:avLst/>
          </a:prstGeom>
        </p:spPr>
        <p:txBody>
          <a:bodyPr wrap="square">
            <a:spAutoFit/>
          </a:bodyPr>
          <a:lstStyle/>
          <a:p>
            <a:pPr fontAlgn="auto">
              <a:spcBef>
                <a:spcPts val="0"/>
              </a:spcBef>
              <a:spcAft>
                <a:spcPts val="0"/>
              </a:spcAft>
            </a:pPr>
            <a:r>
              <a:rPr lang="en-US" sz="3200" b="1" dirty="0">
                <a:solidFill>
                  <a:prstClr val="white"/>
                </a:solidFill>
                <a:latin typeface="Arial Nova Cond" panose="020B0506020202020204" pitchFamily="34" charset="0"/>
              </a:rPr>
              <a:t>Neil P. Rodrigo, M.D., FPCAM, FPCOM</a:t>
            </a:r>
          </a:p>
          <a:p>
            <a:pPr fontAlgn="auto">
              <a:spcBef>
                <a:spcPts val="0"/>
              </a:spcBef>
              <a:spcAft>
                <a:spcPts val="0"/>
              </a:spcAft>
            </a:pPr>
            <a:r>
              <a:rPr lang="en-US" sz="1800" dirty="0">
                <a:solidFill>
                  <a:prstClr val="white"/>
                </a:solidFill>
                <a:latin typeface="Arial Nova Cond" panose="020B0506020202020204" pitchFamily="34" charset="0"/>
              </a:rPr>
              <a:t>Fellow in OCCUPATIONAL MEDICINE</a:t>
            </a:r>
          </a:p>
          <a:p>
            <a:pPr fontAlgn="auto">
              <a:spcBef>
                <a:spcPts val="0"/>
              </a:spcBef>
              <a:spcAft>
                <a:spcPts val="0"/>
              </a:spcAft>
            </a:pPr>
            <a:r>
              <a:rPr lang="en-US" sz="1800" dirty="0">
                <a:solidFill>
                  <a:prstClr val="white"/>
                </a:solidFill>
                <a:latin typeface="Arial Nova Cond" panose="020B0506020202020204" pitchFamily="34" charset="0"/>
              </a:rPr>
              <a:t>Fellow in ADDICTION MEDICINE</a:t>
            </a:r>
          </a:p>
          <a:p>
            <a:pPr fontAlgn="auto">
              <a:spcBef>
                <a:spcPts val="0"/>
              </a:spcBef>
              <a:spcAft>
                <a:spcPts val="0"/>
              </a:spcAft>
            </a:pPr>
            <a:r>
              <a:rPr lang="en-US" sz="1800" dirty="0">
                <a:solidFill>
                  <a:prstClr val="white"/>
                </a:solidFill>
                <a:latin typeface="Arial Nova Cond" panose="020B0506020202020204" pitchFamily="34" charset="0"/>
              </a:rPr>
              <a:t>DOLE-BWC Certified OSH Professional</a:t>
            </a:r>
          </a:p>
          <a:p>
            <a:pPr fontAlgn="auto">
              <a:spcBef>
                <a:spcPts val="0"/>
              </a:spcBef>
              <a:spcAft>
                <a:spcPts val="0"/>
              </a:spcAft>
            </a:pPr>
            <a:r>
              <a:rPr lang="en-US" sz="1800" dirty="0">
                <a:solidFill>
                  <a:prstClr val="white"/>
                </a:solidFill>
                <a:latin typeface="Arial Nova Cond" panose="020B0506020202020204" pitchFamily="34" charset="0"/>
              </a:rPr>
              <a:t>Certified OSH Trainer, DOLE-Occupational Safety and Health Center</a:t>
            </a:r>
          </a:p>
          <a:p>
            <a:pPr fontAlgn="auto">
              <a:spcBef>
                <a:spcPts val="0"/>
              </a:spcBef>
              <a:spcAft>
                <a:spcPts val="0"/>
              </a:spcAft>
            </a:pPr>
            <a:r>
              <a:rPr lang="en-US" sz="1800" dirty="0">
                <a:solidFill>
                  <a:prstClr val="white"/>
                </a:solidFill>
                <a:latin typeface="Arial Nova Cond" panose="020B0506020202020204" pitchFamily="34" charset="0"/>
              </a:rPr>
              <a:t>National Trainer, Dangerous Drugs Board on UPC in Substance Use</a:t>
            </a:r>
          </a:p>
        </p:txBody>
      </p:sp>
      <p:pic>
        <p:nvPicPr>
          <p:cNvPr id="5" name="Picture 4"/>
          <p:cNvPicPr>
            <a:picLocks noChangeAspect="1"/>
          </p:cNvPicPr>
          <p:nvPr/>
        </p:nvPicPr>
        <p:blipFill rotWithShape="1">
          <a:blip r:embed="rId3"/>
          <a:srcRect l="4027" t="2934" r="9773" b="9045"/>
          <a:stretch/>
        </p:blipFill>
        <p:spPr>
          <a:xfrm>
            <a:off x="5029200" y="1143000"/>
            <a:ext cx="2743200" cy="2743201"/>
          </a:xfrm>
          <a:prstGeom prst="rect">
            <a:avLst/>
          </a:prstGeom>
        </p:spPr>
      </p:pic>
    </p:spTree>
    <p:extLst>
      <p:ext uri="{BB962C8B-B14F-4D97-AF65-F5344CB8AC3E}">
        <p14:creationId xmlns:p14="http://schemas.microsoft.com/office/powerpoint/2010/main" val="221258978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1D9C5D-E285-4C3A-873D-DBE16B2CDD96}"/>
              </a:ext>
            </a:extLst>
          </p:cNvPr>
          <p:cNvGrpSpPr/>
          <p:nvPr/>
        </p:nvGrpSpPr>
        <p:grpSpPr>
          <a:xfrm>
            <a:off x="0" y="1524000"/>
            <a:ext cx="9144000" cy="4724402"/>
            <a:chOff x="0" y="1295400"/>
            <a:chExt cx="9144000" cy="4724402"/>
          </a:xfrm>
        </p:grpSpPr>
        <p:pic>
          <p:nvPicPr>
            <p:cNvPr id="3" name="Picture 2">
              <a:extLst>
                <a:ext uri="{FF2B5EF4-FFF2-40B4-BE49-F238E27FC236}">
                  <a16:creationId xmlns:a16="http://schemas.microsoft.com/office/drawing/2014/main" id="{8C9148D5-410A-4004-A7DB-085897A64933}"/>
                </a:ext>
              </a:extLst>
            </p:cNvPr>
            <p:cNvPicPr>
              <a:picLocks noChangeAspect="1"/>
            </p:cNvPicPr>
            <p:nvPr/>
          </p:nvPicPr>
          <p:blipFill rotWithShape="1">
            <a:blip r:embed="rId2"/>
            <a:srcRect l="6666" t="21838" r="10834" b="11462"/>
            <a:stretch/>
          </p:blipFill>
          <p:spPr>
            <a:xfrm>
              <a:off x="0" y="1295400"/>
              <a:ext cx="9144000" cy="3429001"/>
            </a:xfrm>
            <a:prstGeom prst="rect">
              <a:avLst/>
            </a:prstGeom>
          </p:spPr>
        </p:pic>
        <p:pic>
          <p:nvPicPr>
            <p:cNvPr id="4" name="Picture 3">
              <a:extLst>
                <a:ext uri="{FF2B5EF4-FFF2-40B4-BE49-F238E27FC236}">
                  <a16:creationId xmlns:a16="http://schemas.microsoft.com/office/drawing/2014/main" id="{A155DABC-73D4-4BF7-AB0C-DA21B9ACD1F2}"/>
                </a:ext>
              </a:extLst>
            </p:cNvPr>
            <p:cNvPicPr>
              <a:picLocks noChangeAspect="1"/>
            </p:cNvPicPr>
            <p:nvPr/>
          </p:nvPicPr>
          <p:blipFill rotWithShape="1">
            <a:blip r:embed="rId3"/>
            <a:srcRect l="6666" t="47036" r="10834" b="27767"/>
            <a:stretch/>
          </p:blipFill>
          <p:spPr>
            <a:xfrm>
              <a:off x="0" y="4724401"/>
              <a:ext cx="9144000" cy="1295401"/>
            </a:xfrm>
            <a:prstGeom prst="rect">
              <a:avLst/>
            </a:prstGeom>
          </p:spPr>
        </p:pic>
      </p:grpSp>
      <p:sp>
        <p:nvSpPr>
          <p:cNvPr id="6" name="Title 1">
            <a:extLst>
              <a:ext uri="{FF2B5EF4-FFF2-40B4-BE49-F238E27FC236}">
                <a16:creationId xmlns:a16="http://schemas.microsoft.com/office/drawing/2014/main" id="{30613BF4-836B-4810-8163-2B1393AE43FD}"/>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Terms in the IRR:</a:t>
            </a:r>
          </a:p>
        </p:txBody>
      </p:sp>
    </p:spTree>
    <p:extLst>
      <p:ext uri="{BB962C8B-B14F-4D97-AF65-F5344CB8AC3E}">
        <p14:creationId xmlns:p14="http://schemas.microsoft.com/office/powerpoint/2010/main" val="165572594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3F8135F-2402-4C38-A3F9-BB9BF112A926}"/>
              </a:ext>
            </a:extLst>
          </p:cNvPr>
          <p:cNvGrpSpPr/>
          <p:nvPr/>
        </p:nvGrpSpPr>
        <p:grpSpPr>
          <a:xfrm>
            <a:off x="0" y="1447800"/>
            <a:ext cx="9144000" cy="4648201"/>
            <a:chOff x="0" y="1295400"/>
            <a:chExt cx="9144000" cy="4648201"/>
          </a:xfrm>
        </p:grpSpPr>
        <p:pic>
          <p:nvPicPr>
            <p:cNvPr id="3" name="Picture 2">
              <a:extLst>
                <a:ext uri="{FF2B5EF4-FFF2-40B4-BE49-F238E27FC236}">
                  <a16:creationId xmlns:a16="http://schemas.microsoft.com/office/drawing/2014/main" id="{5228A2B4-7477-4366-A8C7-C681903B1034}"/>
                </a:ext>
              </a:extLst>
            </p:cNvPr>
            <p:cNvPicPr>
              <a:picLocks noChangeAspect="1"/>
            </p:cNvPicPr>
            <p:nvPr/>
          </p:nvPicPr>
          <p:blipFill rotWithShape="1">
            <a:blip r:embed="rId2"/>
            <a:srcRect l="6666" t="21838" r="10834" b="47036"/>
            <a:stretch/>
          </p:blipFill>
          <p:spPr>
            <a:xfrm>
              <a:off x="0" y="1295400"/>
              <a:ext cx="9144000" cy="1600201"/>
            </a:xfrm>
            <a:prstGeom prst="rect">
              <a:avLst/>
            </a:prstGeom>
          </p:spPr>
        </p:pic>
        <p:pic>
          <p:nvPicPr>
            <p:cNvPr id="4" name="Picture 3">
              <a:extLst>
                <a:ext uri="{FF2B5EF4-FFF2-40B4-BE49-F238E27FC236}">
                  <a16:creationId xmlns:a16="http://schemas.microsoft.com/office/drawing/2014/main" id="{B5EBBA20-C49A-41F7-9C42-1F03E7A0ABDB}"/>
                </a:ext>
              </a:extLst>
            </p:cNvPr>
            <p:cNvPicPr>
              <a:picLocks noChangeAspect="1"/>
            </p:cNvPicPr>
            <p:nvPr/>
          </p:nvPicPr>
          <p:blipFill rotWithShape="1">
            <a:blip r:embed="rId3"/>
            <a:srcRect l="6666" t="24803" r="10834" b="14427"/>
            <a:stretch/>
          </p:blipFill>
          <p:spPr>
            <a:xfrm>
              <a:off x="0" y="2819400"/>
              <a:ext cx="9144000" cy="3124201"/>
            </a:xfrm>
            <a:prstGeom prst="rect">
              <a:avLst/>
            </a:prstGeom>
          </p:spPr>
        </p:pic>
      </p:grpSp>
      <p:sp>
        <p:nvSpPr>
          <p:cNvPr id="6" name="Title 1">
            <a:extLst>
              <a:ext uri="{FF2B5EF4-FFF2-40B4-BE49-F238E27FC236}">
                <a16:creationId xmlns:a16="http://schemas.microsoft.com/office/drawing/2014/main" id="{15BDE65C-FCE8-4826-9514-25874EE5ABE3}"/>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Terms in the IRR:</a:t>
            </a:r>
          </a:p>
        </p:txBody>
      </p:sp>
    </p:spTree>
    <p:extLst>
      <p:ext uri="{BB962C8B-B14F-4D97-AF65-F5344CB8AC3E}">
        <p14:creationId xmlns:p14="http://schemas.microsoft.com/office/powerpoint/2010/main" val="315449184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E2294B-84BA-43FE-961D-B31DBF3789E7}"/>
              </a:ext>
            </a:extLst>
          </p:cNvPr>
          <p:cNvGrpSpPr/>
          <p:nvPr/>
        </p:nvGrpSpPr>
        <p:grpSpPr>
          <a:xfrm>
            <a:off x="0" y="1447800"/>
            <a:ext cx="9144000" cy="5181602"/>
            <a:chOff x="0" y="1295400"/>
            <a:chExt cx="9144000" cy="5181602"/>
          </a:xfrm>
        </p:grpSpPr>
        <p:pic>
          <p:nvPicPr>
            <p:cNvPr id="3" name="Picture 2">
              <a:extLst>
                <a:ext uri="{FF2B5EF4-FFF2-40B4-BE49-F238E27FC236}">
                  <a16:creationId xmlns:a16="http://schemas.microsoft.com/office/drawing/2014/main" id="{D935BB1B-4F28-407A-9F5A-181B298DFC8A}"/>
                </a:ext>
              </a:extLst>
            </p:cNvPr>
            <p:cNvPicPr>
              <a:picLocks noChangeAspect="1"/>
            </p:cNvPicPr>
            <p:nvPr/>
          </p:nvPicPr>
          <p:blipFill rotWithShape="1">
            <a:blip r:embed="rId2"/>
            <a:srcRect l="6666" t="17391" r="10834" b="11463"/>
            <a:stretch/>
          </p:blipFill>
          <p:spPr>
            <a:xfrm>
              <a:off x="0" y="1295400"/>
              <a:ext cx="9144000" cy="3657601"/>
            </a:xfrm>
            <a:prstGeom prst="rect">
              <a:avLst/>
            </a:prstGeom>
          </p:spPr>
        </p:pic>
        <p:pic>
          <p:nvPicPr>
            <p:cNvPr id="4" name="Picture 3">
              <a:extLst>
                <a:ext uri="{FF2B5EF4-FFF2-40B4-BE49-F238E27FC236}">
                  <a16:creationId xmlns:a16="http://schemas.microsoft.com/office/drawing/2014/main" id="{3CDB363C-0A76-4A3D-9DEF-29F5D8EF25DC}"/>
                </a:ext>
              </a:extLst>
            </p:cNvPr>
            <p:cNvPicPr>
              <a:picLocks noChangeAspect="1"/>
            </p:cNvPicPr>
            <p:nvPr/>
          </p:nvPicPr>
          <p:blipFill rotWithShape="1">
            <a:blip r:embed="rId3"/>
            <a:srcRect l="6666" t="21838" r="10834" b="48517"/>
            <a:stretch/>
          </p:blipFill>
          <p:spPr>
            <a:xfrm>
              <a:off x="0" y="4953001"/>
              <a:ext cx="9144000" cy="1524001"/>
            </a:xfrm>
            <a:prstGeom prst="rect">
              <a:avLst/>
            </a:prstGeom>
          </p:spPr>
        </p:pic>
      </p:grpSp>
      <p:sp>
        <p:nvSpPr>
          <p:cNvPr id="6" name="Title 1">
            <a:extLst>
              <a:ext uri="{FF2B5EF4-FFF2-40B4-BE49-F238E27FC236}">
                <a16:creationId xmlns:a16="http://schemas.microsoft.com/office/drawing/2014/main" id="{53CA7B18-3BEE-4CFE-AA5F-E836C2C18551}"/>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Terms in the IRR:</a:t>
            </a:r>
          </a:p>
        </p:txBody>
      </p:sp>
    </p:spTree>
    <p:extLst>
      <p:ext uri="{BB962C8B-B14F-4D97-AF65-F5344CB8AC3E}">
        <p14:creationId xmlns:p14="http://schemas.microsoft.com/office/powerpoint/2010/main" val="86087028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E995FD-1921-4A00-A2ED-27F2C41ADC75}"/>
              </a:ext>
            </a:extLst>
          </p:cNvPr>
          <p:cNvGrpSpPr/>
          <p:nvPr/>
        </p:nvGrpSpPr>
        <p:grpSpPr>
          <a:xfrm>
            <a:off x="0" y="1524000"/>
            <a:ext cx="9144000" cy="2517776"/>
            <a:chOff x="0" y="1295400"/>
            <a:chExt cx="9144000" cy="2517776"/>
          </a:xfrm>
        </p:grpSpPr>
        <p:pic>
          <p:nvPicPr>
            <p:cNvPr id="3" name="Picture 2">
              <a:extLst>
                <a:ext uri="{FF2B5EF4-FFF2-40B4-BE49-F238E27FC236}">
                  <a16:creationId xmlns:a16="http://schemas.microsoft.com/office/drawing/2014/main" id="{0AB2DDDF-9E6E-4D6F-87EB-81FD2A586DEA}"/>
                </a:ext>
              </a:extLst>
            </p:cNvPr>
            <p:cNvPicPr>
              <a:picLocks noChangeAspect="1"/>
            </p:cNvPicPr>
            <p:nvPr/>
          </p:nvPicPr>
          <p:blipFill rotWithShape="1">
            <a:blip r:embed="rId2"/>
            <a:srcRect l="6666" t="42589" r="10834" b="41107"/>
            <a:stretch/>
          </p:blipFill>
          <p:spPr>
            <a:xfrm>
              <a:off x="0" y="1295400"/>
              <a:ext cx="9144000" cy="838201"/>
            </a:xfrm>
            <a:prstGeom prst="rect">
              <a:avLst/>
            </a:prstGeom>
          </p:spPr>
        </p:pic>
        <p:pic>
          <p:nvPicPr>
            <p:cNvPr id="4" name="Picture 3">
              <a:extLst>
                <a:ext uri="{FF2B5EF4-FFF2-40B4-BE49-F238E27FC236}">
                  <a16:creationId xmlns:a16="http://schemas.microsoft.com/office/drawing/2014/main" id="{0DD0010F-7D9D-47EE-B976-1C16E670CAD0}"/>
                </a:ext>
              </a:extLst>
            </p:cNvPr>
            <p:cNvPicPr>
              <a:picLocks noChangeAspect="1"/>
            </p:cNvPicPr>
            <p:nvPr/>
          </p:nvPicPr>
          <p:blipFill rotWithShape="1">
            <a:blip r:embed="rId3"/>
            <a:srcRect l="6666" t="30669" r="10834" b="36660"/>
            <a:stretch/>
          </p:blipFill>
          <p:spPr>
            <a:xfrm>
              <a:off x="0" y="2133601"/>
              <a:ext cx="9144000" cy="1679575"/>
            </a:xfrm>
            <a:prstGeom prst="rect">
              <a:avLst/>
            </a:prstGeom>
          </p:spPr>
        </p:pic>
      </p:grpSp>
      <p:sp>
        <p:nvSpPr>
          <p:cNvPr id="6" name="Title 1">
            <a:extLst>
              <a:ext uri="{FF2B5EF4-FFF2-40B4-BE49-F238E27FC236}">
                <a16:creationId xmlns:a16="http://schemas.microsoft.com/office/drawing/2014/main" id="{920FEDF4-0211-47D2-A3AF-E48829207ADC}"/>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Terms in the IRR:</a:t>
            </a:r>
          </a:p>
        </p:txBody>
      </p:sp>
    </p:spTree>
    <p:extLst>
      <p:ext uri="{BB962C8B-B14F-4D97-AF65-F5344CB8AC3E}">
        <p14:creationId xmlns:p14="http://schemas.microsoft.com/office/powerpoint/2010/main" val="6118508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00E0-5C1B-45B8-A20E-1E965AF6CD07}"/>
              </a:ext>
            </a:extLst>
          </p:cNvPr>
          <p:cNvSpPr>
            <a:spLocks noGrp="1"/>
          </p:cNvSpPr>
          <p:nvPr>
            <p:ph type="title"/>
          </p:nvPr>
        </p:nvSpPr>
        <p:spPr/>
        <p:txBody>
          <a:bodyPr/>
          <a:lstStyle/>
          <a:p>
            <a:r>
              <a:rPr lang="en-US" dirty="0"/>
              <a:t>CHAPTER III- </a:t>
            </a:r>
            <a:r>
              <a:rPr lang="en-US" sz="3200" dirty="0"/>
              <a:t>DUTIES AND RIGHTS OF EMPLOYERS, WORKERS AND OTHER PERSONS</a:t>
            </a:r>
          </a:p>
        </p:txBody>
      </p:sp>
      <p:sp>
        <p:nvSpPr>
          <p:cNvPr id="3" name="Content Placeholder 2">
            <a:extLst>
              <a:ext uri="{FF2B5EF4-FFF2-40B4-BE49-F238E27FC236}">
                <a16:creationId xmlns:a16="http://schemas.microsoft.com/office/drawing/2014/main" id="{1C92E65A-3B85-47C3-BEAD-B64C04128634}"/>
              </a:ext>
            </a:extLst>
          </p:cNvPr>
          <p:cNvSpPr>
            <a:spLocks noGrp="1"/>
          </p:cNvSpPr>
          <p:nvPr>
            <p:ph idx="1"/>
          </p:nvPr>
        </p:nvSpPr>
        <p:spPr>
          <a:xfrm>
            <a:off x="457200" y="1828800"/>
            <a:ext cx="8229600" cy="4297363"/>
          </a:xfrm>
        </p:spPr>
        <p:txBody>
          <a:bodyPr/>
          <a:lstStyle/>
          <a:p>
            <a:pPr marL="0" indent="0">
              <a:buNone/>
            </a:pPr>
            <a:r>
              <a:rPr lang="en-US" dirty="0">
                <a:solidFill>
                  <a:srgbClr val="92D050"/>
                </a:solidFill>
              </a:rPr>
              <a:t>Section 4. </a:t>
            </a:r>
            <a:r>
              <a:rPr lang="en-US" dirty="0"/>
              <a:t>Duties of Employers, Workers and 	Other Persons.</a:t>
            </a:r>
          </a:p>
          <a:p>
            <a:pPr marL="514350" indent="-514350">
              <a:buAutoNum type="alphaLcParenR"/>
            </a:pPr>
            <a:r>
              <a:rPr lang="en-US" dirty="0"/>
              <a:t>Every </a:t>
            </a:r>
            <a:r>
              <a:rPr lang="en-US" dirty="0">
                <a:solidFill>
                  <a:srgbClr val="FFC000"/>
                </a:solidFill>
              </a:rPr>
              <a:t>employer</a:t>
            </a:r>
            <a:r>
              <a:rPr lang="en-US" dirty="0"/>
              <a:t>, contractor or subcontractor, if any, and any person who manages, controls or supervises the work being undertaken shall:</a:t>
            </a:r>
          </a:p>
          <a:p>
            <a:pPr marL="0" indent="0">
              <a:buNone/>
            </a:pPr>
            <a:r>
              <a:rPr lang="en-US" dirty="0"/>
              <a:t>1. Furnish the workers a place of employment free from hazardous conditions</a:t>
            </a:r>
          </a:p>
        </p:txBody>
      </p:sp>
      <p:pic>
        <p:nvPicPr>
          <p:cNvPr id="4" name="Picture 3">
            <a:extLst>
              <a:ext uri="{FF2B5EF4-FFF2-40B4-BE49-F238E27FC236}">
                <a16:creationId xmlns:a16="http://schemas.microsoft.com/office/drawing/2014/main" id="{125DB68E-6E88-48C8-9C07-E852D18FE093}"/>
              </a:ext>
            </a:extLst>
          </p:cNvPr>
          <p:cNvPicPr>
            <a:picLocks noChangeAspect="1"/>
          </p:cNvPicPr>
          <p:nvPr/>
        </p:nvPicPr>
        <p:blipFill>
          <a:blip r:embed="rId2"/>
          <a:stretch>
            <a:fillRect/>
          </a:stretch>
        </p:blipFill>
        <p:spPr>
          <a:xfrm>
            <a:off x="7532932" y="5442744"/>
            <a:ext cx="1611068" cy="1366837"/>
          </a:xfrm>
          <a:prstGeom prst="rect">
            <a:avLst/>
          </a:prstGeom>
        </p:spPr>
      </p:pic>
    </p:spTree>
    <p:extLst>
      <p:ext uri="{BB962C8B-B14F-4D97-AF65-F5344CB8AC3E}">
        <p14:creationId xmlns:p14="http://schemas.microsoft.com/office/powerpoint/2010/main" val="33761280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9A864-4082-462B-98AC-CADF373ED106}"/>
              </a:ext>
            </a:extLst>
          </p:cNvPr>
          <p:cNvSpPr>
            <a:spLocks noGrp="1"/>
          </p:cNvSpPr>
          <p:nvPr>
            <p:ph idx="1"/>
          </p:nvPr>
        </p:nvSpPr>
        <p:spPr>
          <a:xfrm>
            <a:off x="457200" y="228600"/>
            <a:ext cx="8229600" cy="5897563"/>
          </a:xfrm>
        </p:spPr>
        <p:txBody>
          <a:bodyPr/>
          <a:lstStyle/>
          <a:p>
            <a:pPr marL="0" indent="0">
              <a:buNone/>
            </a:pPr>
            <a:r>
              <a:rPr lang="en-US" dirty="0"/>
              <a:t>2. Give complete job safety instructions or orientation to all workers</a:t>
            </a:r>
          </a:p>
          <a:p>
            <a:pPr marL="0" indent="0">
              <a:buNone/>
            </a:pPr>
            <a:r>
              <a:rPr lang="en-US" dirty="0"/>
              <a:t>	-1</a:t>
            </a:r>
            <a:r>
              <a:rPr lang="en-US" baseline="30000" dirty="0"/>
              <a:t>st</a:t>
            </a:r>
            <a:r>
              <a:rPr lang="en-US" dirty="0"/>
              <a:t> Time</a:t>
            </a:r>
          </a:p>
          <a:p>
            <a:pPr marL="0" indent="0">
              <a:buNone/>
            </a:pPr>
            <a:r>
              <a:rPr lang="en-US" dirty="0"/>
              <a:t>	- Familiarization with work environment</a:t>
            </a:r>
          </a:p>
          <a:p>
            <a:pPr marL="0" indent="0">
              <a:buNone/>
            </a:pPr>
            <a:r>
              <a:rPr lang="en-US" dirty="0"/>
              <a:t>3. Inform workers of:</a:t>
            </a:r>
          </a:p>
          <a:p>
            <a:pPr marL="0" indent="0">
              <a:buNone/>
            </a:pPr>
            <a:r>
              <a:rPr lang="en-US" dirty="0"/>
              <a:t>	- hazards associated with their work</a:t>
            </a:r>
          </a:p>
          <a:p>
            <a:pPr marL="0" indent="0">
              <a:buNone/>
            </a:pPr>
            <a:r>
              <a:rPr lang="en-US" dirty="0"/>
              <a:t>	- health risks involved</a:t>
            </a:r>
          </a:p>
          <a:p>
            <a:pPr marL="0" indent="0">
              <a:buNone/>
            </a:pPr>
            <a:r>
              <a:rPr lang="en-US" dirty="0"/>
              <a:t>	- preventive measures to eliminate or minimize risks </a:t>
            </a:r>
          </a:p>
          <a:p>
            <a:pPr marL="0" indent="0">
              <a:buNone/>
            </a:pPr>
            <a:r>
              <a:rPr lang="en-US" dirty="0"/>
              <a:t>	- steps to be taken in cases of emergency</a:t>
            </a:r>
          </a:p>
        </p:txBody>
      </p:sp>
      <p:pic>
        <p:nvPicPr>
          <p:cNvPr id="2" name="Picture 1">
            <a:extLst>
              <a:ext uri="{FF2B5EF4-FFF2-40B4-BE49-F238E27FC236}">
                <a16:creationId xmlns:a16="http://schemas.microsoft.com/office/drawing/2014/main" id="{09A408B9-87CF-49FD-93D0-398AEC3F45E8}"/>
              </a:ext>
            </a:extLst>
          </p:cNvPr>
          <p:cNvPicPr>
            <a:picLocks noChangeAspect="1"/>
          </p:cNvPicPr>
          <p:nvPr/>
        </p:nvPicPr>
        <p:blipFill>
          <a:blip r:embed="rId2"/>
          <a:stretch>
            <a:fillRect/>
          </a:stretch>
        </p:blipFill>
        <p:spPr>
          <a:xfrm>
            <a:off x="6095999" y="838200"/>
            <a:ext cx="2322286" cy="1219200"/>
          </a:xfrm>
          <a:prstGeom prst="rect">
            <a:avLst/>
          </a:prstGeom>
        </p:spPr>
      </p:pic>
    </p:spTree>
    <p:extLst>
      <p:ext uri="{BB962C8B-B14F-4D97-AF65-F5344CB8AC3E}">
        <p14:creationId xmlns:p14="http://schemas.microsoft.com/office/powerpoint/2010/main" val="8724646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E6DAE3-D315-47AF-B820-ABC55B9EE1AB}"/>
              </a:ext>
            </a:extLst>
          </p:cNvPr>
          <p:cNvSpPr>
            <a:spLocks noGrp="1"/>
          </p:cNvSpPr>
          <p:nvPr>
            <p:ph idx="1"/>
          </p:nvPr>
        </p:nvSpPr>
        <p:spPr>
          <a:xfrm>
            <a:off x="457200" y="304800"/>
            <a:ext cx="8534400" cy="5821363"/>
          </a:xfrm>
        </p:spPr>
        <p:txBody>
          <a:bodyPr/>
          <a:lstStyle/>
          <a:p>
            <a:pPr marL="0" indent="0">
              <a:buNone/>
            </a:pPr>
            <a:r>
              <a:rPr lang="en-US" dirty="0"/>
              <a:t>4. Use only approved devices/equipment for the workplace</a:t>
            </a:r>
          </a:p>
          <a:p>
            <a:pPr marL="0" indent="0">
              <a:buNone/>
            </a:pPr>
            <a:r>
              <a:rPr lang="en-US" dirty="0"/>
              <a:t>5. Comply with OSH Standards:</a:t>
            </a:r>
          </a:p>
          <a:p>
            <a:pPr marL="0" indent="0">
              <a:buNone/>
            </a:pPr>
            <a:r>
              <a:rPr lang="en-US" dirty="0"/>
              <a:t>	- Training		- Medical Examination</a:t>
            </a:r>
          </a:p>
          <a:p>
            <a:pPr marL="0" indent="0">
              <a:buNone/>
            </a:pPr>
            <a:r>
              <a:rPr lang="en-US" dirty="0"/>
              <a:t>	- Provision of PPE	- Machine Guards</a:t>
            </a:r>
          </a:p>
          <a:p>
            <a:pPr marL="0" indent="0">
              <a:buNone/>
            </a:pPr>
            <a:r>
              <a:rPr lang="en-US" dirty="0"/>
              <a:t>6. Allow workers to participate actively in:</a:t>
            </a:r>
          </a:p>
          <a:p>
            <a:pPr marL="0" indent="0">
              <a:buNone/>
            </a:pPr>
            <a:r>
              <a:rPr lang="en-US" dirty="0"/>
              <a:t>	- Organizing	- Planning</a:t>
            </a:r>
          </a:p>
          <a:p>
            <a:pPr marL="0" indent="0">
              <a:buNone/>
            </a:pPr>
            <a:r>
              <a:rPr lang="en-US" dirty="0"/>
              <a:t>	- Implementing	- Evaluating OSH programs</a:t>
            </a:r>
          </a:p>
          <a:p>
            <a:pPr marL="0" indent="0">
              <a:buNone/>
            </a:pPr>
            <a:r>
              <a:rPr lang="en-US" dirty="0"/>
              <a:t>7. Provide measures to deal with:</a:t>
            </a:r>
          </a:p>
          <a:p>
            <a:pPr marL="0" indent="0">
              <a:buNone/>
            </a:pPr>
            <a:r>
              <a:rPr lang="en-US" dirty="0"/>
              <a:t>	-emergencies	- accidents</a:t>
            </a:r>
          </a:p>
          <a:p>
            <a:pPr marL="0" indent="0">
              <a:buNone/>
            </a:pPr>
            <a:r>
              <a:rPr lang="en-US" dirty="0"/>
              <a:t>	- first aid arrangements</a:t>
            </a:r>
          </a:p>
        </p:txBody>
      </p:sp>
    </p:spTree>
    <p:extLst>
      <p:ext uri="{BB962C8B-B14F-4D97-AF65-F5344CB8AC3E}">
        <p14:creationId xmlns:p14="http://schemas.microsoft.com/office/powerpoint/2010/main" val="207711935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1770A2-15FB-4738-B5E2-E21F60C95480}"/>
              </a:ext>
            </a:extLst>
          </p:cNvPr>
          <p:cNvSpPr>
            <a:spLocks noGrp="1"/>
          </p:cNvSpPr>
          <p:nvPr>
            <p:ph idx="1"/>
          </p:nvPr>
        </p:nvSpPr>
        <p:spPr>
          <a:xfrm>
            <a:off x="457200" y="381000"/>
            <a:ext cx="8229600" cy="5745163"/>
          </a:xfrm>
        </p:spPr>
        <p:txBody>
          <a:bodyPr/>
          <a:lstStyle/>
          <a:p>
            <a:pPr marL="514350" indent="-514350">
              <a:buAutoNum type="alphaLcParenR" startAt="2"/>
            </a:pPr>
            <a:r>
              <a:rPr lang="en-US" dirty="0"/>
              <a:t>Every </a:t>
            </a:r>
            <a:r>
              <a:rPr lang="en-US" b="1" dirty="0">
                <a:solidFill>
                  <a:srgbClr val="FFC000"/>
                </a:solidFill>
              </a:rPr>
              <a:t>worker</a:t>
            </a:r>
            <a:r>
              <a:rPr lang="en-US" dirty="0"/>
              <a:t> shall participate in ensuring compliance with OSH Standards in the workplace.</a:t>
            </a:r>
          </a:p>
          <a:p>
            <a:pPr marL="0" indent="0">
              <a:buNone/>
            </a:pPr>
            <a:r>
              <a:rPr lang="en-US" dirty="0"/>
              <a:t>	- proper use of safeguards, safety devices</a:t>
            </a:r>
          </a:p>
          <a:p>
            <a:pPr marL="0" indent="0">
              <a:buNone/>
            </a:pPr>
            <a:r>
              <a:rPr lang="en-US" dirty="0"/>
              <a:t>	- observe instructions to prevent accident  and imminent danger situations</a:t>
            </a:r>
          </a:p>
          <a:p>
            <a:pPr marL="0" indent="0">
              <a:buNone/>
            </a:pPr>
            <a:r>
              <a:rPr lang="en-US" dirty="0"/>
              <a:t>	- observe prescribed steps to be taken in cases of emergency</a:t>
            </a:r>
          </a:p>
          <a:p>
            <a:pPr marL="0" indent="0">
              <a:buNone/>
            </a:pPr>
            <a:r>
              <a:rPr lang="en-US" dirty="0"/>
              <a:t>	- report to supervisor any work hazard that may be discovered in the workplace</a:t>
            </a:r>
          </a:p>
        </p:txBody>
      </p:sp>
      <p:pic>
        <p:nvPicPr>
          <p:cNvPr id="2" name="Picture 1">
            <a:extLst>
              <a:ext uri="{FF2B5EF4-FFF2-40B4-BE49-F238E27FC236}">
                <a16:creationId xmlns:a16="http://schemas.microsoft.com/office/drawing/2014/main" id="{6D46B777-693C-4E13-A385-8676BCB09014}"/>
              </a:ext>
            </a:extLst>
          </p:cNvPr>
          <p:cNvPicPr>
            <a:picLocks noChangeAspect="1"/>
          </p:cNvPicPr>
          <p:nvPr/>
        </p:nvPicPr>
        <p:blipFill>
          <a:blip r:embed="rId2"/>
          <a:stretch>
            <a:fillRect/>
          </a:stretch>
        </p:blipFill>
        <p:spPr>
          <a:xfrm>
            <a:off x="6858000" y="5143500"/>
            <a:ext cx="2286000" cy="1714500"/>
          </a:xfrm>
          <a:prstGeom prst="rect">
            <a:avLst/>
          </a:prstGeom>
        </p:spPr>
      </p:pic>
    </p:spTree>
    <p:extLst>
      <p:ext uri="{BB962C8B-B14F-4D97-AF65-F5344CB8AC3E}">
        <p14:creationId xmlns:p14="http://schemas.microsoft.com/office/powerpoint/2010/main" val="29815020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923552-A7E3-46B7-A84A-2AFCD6B57B39}"/>
              </a:ext>
            </a:extLst>
          </p:cNvPr>
          <p:cNvSpPr>
            <a:spLocks noGrp="1"/>
          </p:cNvSpPr>
          <p:nvPr>
            <p:ph idx="1"/>
          </p:nvPr>
        </p:nvSpPr>
        <p:spPr>
          <a:xfrm>
            <a:off x="457200" y="1166018"/>
            <a:ext cx="8229600" cy="4525963"/>
          </a:xfrm>
        </p:spPr>
        <p:txBody>
          <a:bodyPr/>
          <a:lstStyle/>
          <a:p>
            <a:pPr marL="0" indent="0">
              <a:buNone/>
            </a:pPr>
            <a:r>
              <a:rPr lang="en-US" dirty="0">
                <a:solidFill>
                  <a:srgbClr val="92D050"/>
                </a:solidFill>
              </a:rPr>
              <a:t>c) </a:t>
            </a:r>
            <a:r>
              <a:rPr lang="en-US" dirty="0"/>
              <a:t>It shall be the duty of person, including the builder or contractor who visits, builds, renovates, or installs devices or conducts business in any establishment or workplace to comply with the provisions of this Act and all other regulations issued by the DOLE Secretary.</a:t>
            </a:r>
          </a:p>
          <a:p>
            <a:pPr marL="0" indent="0">
              <a:buNone/>
            </a:pPr>
            <a:endParaRPr lang="en-US" dirty="0"/>
          </a:p>
          <a:p>
            <a:pPr marL="0" indent="0">
              <a:buNone/>
            </a:pPr>
            <a:endParaRPr lang="en-US" dirty="0"/>
          </a:p>
        </p:txBody>
      </p:sp>
      <p:pic>
        <p:nvPicPr>
          <p:cNvPr id="2" name="Picture 1">
            <a:extLst>
              <a:ext uri="{FF2B5EF4-FFF2-40B4-BE49-F238E27FC236}">
                <a16:creationId xmlns:a16="http://schemas.microsoft.com/office/drawing/2014/main" id="{C3B57F9F-88A7-4192-877C-FC9A7EE2B460}"/>
              </a:ext>
            </a:extLst>
          </p:cNvPr>
          <p:cNvPicPr>
            <a:picLocks noChangeAspect="1"/>
          </p:cNvPicPr>
          <p:nvPr/>
        </p:nvPicPr>
        <p:blipFill>
          <a:blip r:embed="rId2"/>
          <a:stretch>
            <a:fillRect/>
          </a:stretch>
        </p:blipFill>
        <p:spPr>
          <a:xfrm>
            <a:off x="5859532" y="4335549"/>
            <a:ext cx="2000250" cy="2213148"/>
          </a:xfrm>
          <a:prstGeom prst="rect">
            <a:avLst/>
          </a:prstGeom>
        </p:spPr>
      </p:pic>
      <p:pic>
        <p:nvPicPr>
          <p:cNvPr id="4" name="Picture 3">
            <a:extLst>
              <a:ext uri="{FF2B5EF4-FFF2-40B4-BE49-F238E27FC236}">
                <a16:creationId xmlns:a16="http://schemas.microsoft.com/office/drawing/2014/main" id="{36717421-95C1-40EB-9768-A178EE2B57EB}"/>
              </a:ext>
            </a:extLst>
          </p:cNvPr>
          <p:cNvPicPr>
            <a:picLocks noChangeAspect="1"/>
          </p:cNvPicPr>
          <p:nvPr/>
        </p:nvPicPr>
        <p:blipFill>
          <a:blip r:embed="rId3"/>
          <a:stretch>
            <a:fillRect/>
          </a:stretch>
        </p:blipFill>
        <p:spPr>
          <a:xfrm>
            <a:off x="1247775" y="4251498"/>
            <a:ext cx="4286250" cy="2381250"/>
          </a:xfrm>
          <a:prstGeom prst="rect">
            <a:avLst/>
          </a:prstGeom>
        </p:spPr>
      </p:pic>
    </p:spTree>
    <p:extLst>
      <p:ext uri="{BB962C8B-B14F-4D97-AF65-F5344CB8AC3E}">
        <p14:creationId xmlns:p14="http://schemas.microsoft.com/office/powerpoint/2010/main" val="354883235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18EB4-321A-4126-8F56-FDFB91501914}"/>
              </a:ext>
            </a:extLst>
          </p:cNvPr>
          <p:cNvSpPr>
            <a:spLocks noGrp="1"/>
          </p:cNvSpPr>
          <p:nvPr>
            <p:ph idx="1"/>
          </p:nvPr>
        </p:nvSpPr>
        <p:spPr>
          <a:xfrm>
            <a:off x="457200" y="685800"/>
            <a:ext cx="8229600" cy="4525963"/>
          </a:xfrm>
        </p:spPr>
        <p:txBody>
          <a:bodyPr/>
          <a:lstStyle/>
          <a:p>
            <a:pPr marL="0" indent="0">
              <a:buNone/>
            </a:pPr>
            <a:r>
              <a:rPr lang="en-US" dirty="0">
                <a:solidFill>
                  <a:srgbClr val="92D050"/>
                </a:solidFill>
              </a:rPr>
              <a:t>d) </a:t>
            </a:r>
            <a:r>
              <a:rPr lang="en-US" dirty="0"/>
              <a:t>Whenever 2 or more undertakings are engaged in activities simultaneously in 1 workplace, it shall be the duty of all engaged to collaborate in the application of the OSH Standards and regulations </a:t>
            </a:r>
          </a:p>
        </p:txBody>
      </p:sp>
      <p:pic>
        <p:nvPicPr>
          <p:cNvPr id="2" name="Picture 1">
            <a:extLst>
              <a:ext uri="{FF2B5EF4-FFF2-40B4-BE49-F238E27FC236}">
                <a16:creationId xmlns:a16="http://schemas.microsoft.com/office/drawing/2014/main" id="{37BD0DF5-4088-42E6-BAF5-203BDC5790FD}"/>
              </a:ext>
            </a:extLst>
          </p:cNvPr>
          <p:cNvPicPr>
            <a:picLocks noChangeAspect="1"/>
          </p:cNvPicPr>
          <p:nvPr/>
        </p:nvPicPr>
        <p:blipFill>
          <a:blip r:embed="rId2"/>
          <a:stretch>
            <a:fillRect/>
          </a:stretch>
        </p:blipFill>
        <p:spPr>
          <a:xfrm>
            <a:off x="1709737" y="3429000"/>
            <a:ext cx="5724525" cy="2973779"/>
          </a:xfrm>
          <a:prstGeom prst="rect">
            <a:avLst/>
          </a:prstGeom>
        </p:spPr>
      </p:pic>
    </p:spTree>
    <p:extLst>
      <p:ext uri="{BB962C8B-B14F-4D97-AF65-F5344CB8AC3E}">
        <p14:creationId xmlns:p14="http://schemas.microsoft.com/office/powerpoint/2010/main" val="28985377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BCA6-093B-40B3-8993-82D8FE38954C}"/>
              </a:ext>
            </a:extLst>
          </p:cNvPr>
          <p:cNvSpPr>
            <a:spLocks noGrp="1"/>
          </p:cNvSpPr>
          <p:nvPr>
            <p:ph type="title"/>
          </p:nvPr>
        </p:nvSpPr>
        <p:spPr>
          <a:xfrm>
            <a:off x="762000" y="609600"/>
            <a:ext cx="7620000" cy="5208587"/>
          </a:xfrm>
        </p:spPr>
        <p:txBody>
          <a:bodyPr/>
          <a:lstStyle/>
          <a:p>
            <a:r>
              <a:rPr lang="en-US" sz="8000" b="1" dirty="0"/>
              <a:t>SALIENT FEATURES of RA 11058</a:t>
            </a:r>
          </a:p>
        </p:txBody>
      </p:sp>
    </p:spTree>
    <p:extLst>
      <p:ext uri="{BB962C8B-B14F-4D97-AF65-F5344CB8AC3E}">
        <p14:creationId xmlns:p14="http://schemas.microsoft.com/office/powerpoint/2010/main" val="285746127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1F2F79-735A-4D46-8C36-9A2F0F0C1F52}"/>
              </a:ext>
            </a:extLst>
          </p:cNvPr>
          <p:cNvSpPr>
            <a:spLocks noGrp="1"/>
          </p:cNvSpPr>
          <p:nvPr>
            <p:ph idx="1"/>
          </p:nvPr>
        </p:nvSpPr>
        <p:spPr>
          <a:xfrm>
            <a:off x="457200" y="381000"/>
            <a:ext cx="7239000" cy="6172200"/>
          </a:xfrm>
        </p:spPr>
        <p:txBody>
          <a:bodyPr/>
          <a:lstStyle/>
          <a:p>
            <a:pPr marL="0" indent="0">
              <a:buNone/>
            </a:pPr>
            <a:r>
              <a:rPr lang="en-US" dirty="0">
                <a:solidFill>
                  <a:srgbClr val="92D050"/>
                </a:solidFill>
              </a:rPr>
              <a:t>Section 5. </a:t>
            </a:r>
            <a:r>
              <a:rPr lang="en-US" dirty="0"/>
              <a:t>Workers’ Right to Know –</a:t>
            </a:r>
          </a:p>
          <a:p>
            <a:pPr marL="0" indent="0">
              <a:buNone/>
            </a:pPr>
            <a:r>
              <a:rPr lang="en-US" dirty="0"/>
              <a:t>	All workers shall be appropriately informed by the employer about all types of hazards in the workplace.</a:t>
            </a:r>
          </a:p>
          <a:p>
            <a:pPr marL="0" indent="0">
              <a:buNone/>
            </a:pPr>
            <a:endParaRPr lang="en-US" dirty="0"/>
          </a:p>
          <a:p>
            <a:pPr marL="0" indent="0">
              <a:buNone/>
            </a:pPr>
            <a:r>
              <a:rPr lang="en-US" dirty="0">
                <a:solidFill>
                  <a:srgbClr val="92D050"/>
                </a:solidFill>
              </a:rPr>
              <a:t>Section 6. </a:t>
            </a:r>
            <a:r>
              <a:rPr lang="en-US" dirty="0"/>
              <a:t>Workers’ Right to Refuse Unsafe Work –</a:t>
            </a:r>
          </a:p>
          <a:p>
            <a:pPr marL="0" indent="0">
              <a:buNone/>
            </a:pPr>
            <a:r>
              <a:rPr lang="en-US" dirty="0"/>
              <a:t>	The worker has the right of refusal to work without threat or reprisal from the employer if, as determined by the DOLE, an imminent danger situation exist.</a:t>
            </a:r>
          </a:p>
        </p:txBody>
      </p:sp>
      <p:pic>
        <p:nvPicPr>
          <p:cNvPr id="2" name="Picture 1">
            <a:extLst>
              <a:ext uri="{FF2B5EF4-FFF2-40B4-BE49-F238E27FC236}">
                <a16:creationId xmlns:a16="http://schemas.microsoft.com/office/drawing/2014/main" id="{89833823-F7DB-407A-8BA0-59F46902F4C9}"/>
              </a:ext>
            </a:extLst>
          </p:cNvPr>
          <p:cNvPicPr>
            <a:picLocks noChangeAspect="1"/>
          </p:cNvPicPr>
          <p:nvPr/>
        </p:nvPicPr>
        <p:blipFill>
          <a:blip r:embed="rId2"/>
          <a:stretch>
            <a:fillRect/>
          </a:stretch>
        </p:blipFill>
        <p:spPr>
          <a:xfrm>
            <a:off x="6705600" y="2438400"/>
            <a:ext cx="2350052" cy="1828800"/>
          </a:xfrm>
          <a:prstGeom prst="rect">
            <a:avLst/>
          </a:prstGeom>
        </p:spPr>
      </p:pic>
    </p:spTree>
    <p:extLst>
      <p:ext uri="{BB962C8B-B14F-4D97-AF65-F5344CB8AC3E}">
        <p14:creationId xmlns:p14="http://schemas.microsoft.com/office/powerpoint/2010/main" val="211876889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0F443-A610-43AD-984F-EB194CCDDC5A}"/>
              </a:ext>
            </a:extLst>
          </p:cNvPr>
          <p:cNvSpPr>
            <a:spLocks noGrp="1"/>
          </p:cNvSpPr>
          <p:nvPr>
            <p:ph idx="1"/>
          </p:nvPr>
        </p:nvSpPr>
        <p:spPr>
          <a:xfrm>
            <a:off x="457200" y="381000"/>
            <a:ext cx="8229600" cy="6324600"/>
          </a:xfrm>
        </p:spPr>
        <p:txBody>
          <a:bodyPr/>
          <a:lstStyle/>
          <a:p>
            <a:pPr marL="0" indent="0">
              <a:buNone/>
            </a:pPr>
            <a:r>
              <a:rPr lang="en-US" dirty="0">
                <a:solidFill>
                  <a:srgbClr val="92D050"/>
                </a:solidFill>
              </a:rPr>
              <a:t>Section 7. </a:t>
            </a:r>
            <a:r>
              <a:rPr lang="en-US" dirty="0"/>
              <a:t>Worker’s Right to Report Accidents –</a:t>
            </a:r>
          </a:p>
          <a:p>
            <a:pPr marL="0" indent="0">
              <a:buNone/>
            </a:pPr>
            <a:r>
              <a:rPr lang="en-US" dirty="0"/>
              <a:t>	Workers shall have the right to report:</a:t>
            </a:r>
          </a:p>
          <a:p>
            <a:pPr marL="0" indent="0">
              <a:buNone/>
            </a:pPr>
            <a:r>
              <a:rPr lang="en-US" dirty="0"/>
              <a:t>	- accidents</a:t>
            </a:r>
          </a:p>
          <a:p>
            <a:pPr marL="0" indent="0">
              <a:buNone/>
            </a:pPr>
            <a:r>
              <a:rPr lang="en-US" dirty="0"/>
              <a:t>	- dangerous occurrences</a:t>
            </a:r>
          </a:p>
          <a:p>
            <a:pPr marL="0" indent="0">
              <a:buNone/>
            </a:pPr>
            <a:r>
              <a:rPr lang="en-US" dirty="0"/>
              <a:t>	- hazards</a:t>
            </a:r>
          </a:p>
          <a:p>
            <a:pPr marL="0" indent="0">
              <a:buNone/>
            </a:pPr>
            <a:r>
              <a:rPr lang="en-US" dirty="0"/>
              <a:t>to…</a:t>
            </a:r>
          </a:p>
          <a:p>
            <a:pPr marL="0" indent="0">
              <a:buNone/>
            </a:pPr>
            <a:r>
              <a:rPr lang="en-US" dirty="0"/>
              <a:t>	-Employer</a:t>
            </a:r>
          </a:p>
          <a:p>
            <a:pPr marL="0" indent="0">
              <a:buNone/>
            </a:pPr>
            <a:r>
              <a:rPr lang="en-US" dirty="0"/>
              <a:t>	-DOLE</a:t>
            </a:r>
          </a:p>
          <a:p>
            <a:pPr marL="0" indent="0">
              <a:buNone/>
            </a:pPr>
            <a:r>
              <a:rPr lang="en-US" dirty="0"/>
              <a:t>	-Other concerned government agencies exercising jurisdiction as the competent authority in specific industry</a:t>
            </a:r>
          </a:p>
        </p:txBody>
      </p:sp>
      <p:pic>
        <p:nvPicPr>
          <p:cNvPr id="2" name="Picture 1">
            <a:extLst>
              <a:ext uri="{FF2B5EF4-FFF2-40B4-BE49-F238E27FC236}">
                <a16:creationId xmlns:a16="http://schemas.microsoft.com/office/drawing/2014/main" id="{B7787E8E-137D-45DF-9195-5425FDE19C46}"/>
              </a:ext>
            </a:extLst>
          </p:cNvPr>
          <p:cNvPicPr>
            <a:picLocks noChangeAspect="1"/>
          </p:cNvPicPr>
          <p:nvPr/>
        </p:nvPicPr>
        <p:blipFill>
          <a:blip r:embed="rId2"/>
          <a:stretch>
            <a:fillRect/>
          </a:stretch>
        </p:blipFill>
        <p:spPr>
          <a:xfrm>
            <a:off x="5859117" y="1833562"/>
            <a:ext cx="2857500" cy="2076450"/>
          </a:xfrm>
          <a:prstGeom prst="rect">
            <a:avLst/>
          </a:prstGeom>
        </p:spPr>
      </p:pic>
      <p:pic>
        <p:nvPicPr>
          <p:cNvPr id="4" name="Picture 3">
            <a:extLst>
              <a:ext uri="{FF2B5EF4-FFF2-40B4-BE49-F238E27FC236}">
                <a16:creationId xmlns:a16="http://schemas.microsoft.com/office/drawing/2014/main" id="{AA4175C9-BC4F-49DA-9937-EA5BB34D98A3}"/>
              </a:ext>
            </a:extLst>
          </p:cNvPr>
          <p:cNvPicPr>
            <a:picLocks noChangeAspect="1"/>
          </p:cNvPicPr>
          <p:nvPr/>
        </p:nvPicPr>
        <p:blipFill>
          <a:blip r:embed="rId3"/>
          <a:stretch>
            <a:fillRect/>
          </a:stretch>
        </p:blipFill>
        <p:spPr>
          <a:xfrm>
            <a:off x="3418787" y="3543300"/>
            <a:ext cx="2440330" cy="1624012"/>
          </a:xfrm>
          <a:prstGeom prst="rect">
            <a:avLst/>
          </a:prstGeom>
        </p:spPr>
      </p:pic>
    </p:spTree>
    <p:extLst>
      <p:ext uri="{BB962C8B-B14F-4D97-AF65-F5344CB8AC3E}">
        <p14:creationId xmlns:p14="http://schemas.microsoft.com/office/powerpoint/2010/main" val="193804106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4E201-2889-42DD-9821-F0A7C10F50C6}"/>
              </a:ext>
            </a:extLst>
          </p:cNvPr>
          <p:cNvSpPr>
            <a:spLocks noGrp="1"/>
          </p:cNvSpPr>
          <p:nvPr>
            <p:ph idx="1"/>
          </p:nvPr>
        </p:nvSpPr>
        <p:spPr>
          <a:xfrm>
            <a:off x="457200" y="685800"/>
            <a:ext cx="8229600" cy="5440363"/>
          </a:xfrm>
        </p:spPr>
        <p:txBody>
          <a:bodyPr/>
          <a:lstStyle/>
          <a:p>
            <a:pPr marL="0" indent="0">
              <a:buNone/>
            </a:pPr>
            <a:r>
              <a:rPr lang="en-US" dirty="0">
                <a:solidFill>
                  <a:srgbClr val="92D050"/>
                </a:solidFill>
              </a:rPr>
              <a:t>Section 8. </a:t>
            </a:r>
            <a:r>
              <a:rPr lang="en-US" dirty="0"/>
              <a:t>Workers’ Right to PPE</a:t>
            </a:r>
          </a:p>
          <a:p>
            <a:pPr marL="0" indent="0">
              <a:buNone/>
            </a:pPr>
            <a:r>
              <a:rPr lang="en-US" dirty="0"/>
              <a:t>	-Every employer, contractor or subcontractor if any, shall provide his workers FREE OF CHARGE protective equipment</a:t>
            </a:r>
          </a:p>
          <a:p>
            <a:pPr marL="0" indent="0">
              <a:buNone/>
            </a:pPr>
            <a:r>
              <a:rPr lang="en-US" dirty="0"/>
              <a:t>	-The cost of the PPE shall be part of the OSH program which is a separate pay item</a:t>
            </a:r>
          </a:p>
          <a:p>
            <a:pPr marL="0" indent="0">
              <a:buNone/>
            </a:pPr>
            <a:r>
              <a:rPr lang="en-US" dirty="0"/>
              <a:t>	-All PPE shall be of the appropriate type as tested and approved by the DOLE evaluated and recommended by the Safety Officer</a:t>
            </a:r>
          </a:p>
        </p:txBody>
      </p:sp>
      <p:pic>
        <p:nvPicPr>
          <p:cNvPr id="2" name="Picture 1">
            <a:extLst>
              <a:ext uri="{FF2B5EF4-FFF2-40B4-BE49-F238E27FC236}">
                <a16:creationId xmlns:a16="http://schemas.microsoft.com/office/drawing/2014/main" id="{B63822C3-D9A7-4681-AFC2-C9A9A227EE85}"/>
              </a:ext>
            </a:extLst>
          </p:cNvPr>
          <p:cNvPicPr>
            <a:picLocks noChangeAspect="1"/>
          </p:cNvPicPr>
          <p:nvPr/>
        </p:nvPicPr>
        <p:blipFill>
          <a:blip r:embed="rId2"/>
          <a:stretch>
            <a:fillRect/>
          </a:stretch>
        </p:blipFill>
        <p:spPr>
          <a:xfrm>
            <a:off x="6629400" y="304800"/>
            <a:ext cx="2381250" cy="1350440"/>
          </a:xfrm>
          <a:prstGeom prst="rect">
            <a:avLst/>
          </a:prstGeom>
        </p:spPr>
      </p:pic>
      <p:pic>
        <p:nvPicPr>
          <p:cNvPr id="4" name="Picture 3">
            <a:extLst>
              <a:ext uri="{FF2B5EF4-FFF2-40B4-BE49-F238E27FC236}">
                <a16:creationId xmlns:a16="http://schemas.microsoft.com/office/drawing/2014/main" id="{A48349B5-4225-4CB1-AFC7-51DB48579775}"/>
              </a:ext>
            </a:extLst>
          </p:cNvPr>
          <p:cNvPicPr>
            <a:picLocks noChangeAspect="1"/>
          </p:cNvPicPr>
          <p:nvPr/>
        </p:nvPicPr>
        <p:blipFill>
          <a:blip r:embed="rId3"/>
          <a:stretch>
            <a:fillRect/>
          </a:stretch>
        </p:blipFill>
        <p:spPr>
          <a:xfrm>
            <a:off x="6858000" y="5015948"/>
            <a:ext cx="1828800" cy="1828800"/>
          </a:xfrm>
          <a:prstGeom prst="rect">
            <a:avLst/>
          </a:prstGeom>
        </p:spPr>
      </p:pic>
    </p:spTree>
    <p:extLst>
      <p:ext uri="{BB962C8B-B14F-4D97-AF65-F5344CB8AC3E}">
        <p14:creationId xmlns:p14="http://schemas.microsoft.com/office/powerpoint/2010/main" val="410677674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6D5BD5-394E-4E36-85C5-E9C041BF159E}"/>
              </a:ext>
            </a:extLst>
          </p:cNvPr>
          <p:cNvSpPr>
            <a:spLocks noGrp="1"/>
          </p:cNvSpPr>
          <p:nvPr>
            <p:ph idx="1"/>
          </p:nvPr>
        </p:nvSpPr>
        <p:spPr>
          <a:xfrm>
            <a:off x="228600" y="381000"/>
            <a:ext cx="8001000" cy="3048000"/>
          </a:xfrm>
        </p:spPr>
        <p:txBody>
          <a:bodyPr/>
          <a:lstStyle/>
          <a:p>
            <a:pPr marL="0" indent="0">
              <a:buNone/>
            </a:pPr>
            <a:r>
              <a:rPr lang="en-US" dirty="0">
                <a:solidFill>
                  <a:srgbClr val="92D050"/>
                </a:solidFill>
              </a:rPr>
              <a:t>Section 9. </a:t>
            </a:r>
            <a:r>
              <a:rPr lang="en-US" dirty="0"/>
              <a:t>Safety Signage and Devices –</a:t>
            </a:r>
          </a:p>
          <a:p>
            <a:pPr marL="0" indent="0">
              <a:buNone/>
            </a:pPr>
            <a:r>
              <a:rPr lang="en-US" dirty="0"/>
              <a:t>	Safety signage and devices shall be posted in prominent positions at strategic locations in a language understandable to all, and in accordance with the standards set by the DOLE</a:t>
            </a:r>
          </a:p>
          <a:p>
            <a:pPr marL="0" indent="0">
              <a:buNone/>
            </a:pPr>
            <a:endParaRPr lang="en-US" dirty="0"/>
          </a:p>
        </p:txBody>
      </p:sp>
      <p:pic>
        <p:nvPicPr>
          <p:cNvPr id="2" name="Picture 1">
            <a:extLst>
              <a:ext uri="{FF2B5EF4-FFF2-40B4-BE49-F238E27FC236}">
                <a16:creationId xmlns:a16="http://schemas.microsoft.com/office/drawing/2014/main" id="{10EC8D99-BE93-4085-9917-3D5A7FA065BE}"/>
              </a:ext>
            </a:extLst>
          </p:cNvPr>
          <p:cNvPicPr>
            <a:picLocks noChangeAspect="1"/>
          </p:cNvPicPr>
          <p:nvPr/>
        </p:nvPicPr>
        <p:blipFill>
          <a:blip r:embed="rId2"/>
          <a:stretch>
            <a:fillRect/>
          </a:stretch>
        </p:blipFill>
        <p:spPr>
          <a:xfrm>
            <a:off x="4400405" y="3581400"/>
            <a:ext cx="1562393" cy="2200018"/>
          </a:xfrm>
          <a:prstGeom prst="rect">
            <a:avLst/>
          </a:prstGeom>
        </p:spPr>
      </p:pic>
      <p:pic>
        <p:nvPicPr>
          <p:cNvPr id="5" name="Picture 4">
            <a:extLst>
              <a:ext uri="{FF2B5EF4-FFF2-40B4-BE49-F238E27FC236}">
                <a16:creationId xmlns:a16="http://schemas.microsoft.com/office/drawing/2014/main" id="{C5A70DFE-D6CE-4BC7-936F-347DA9EC5829}"/>
              </a:ext>
            </a:extLst>
          </p:cNvPr>
          <p:cNvPicPr>
            <a:picLocks noChangeAspect="1"/>
          </p:cNvPicPr>
          <p:nvPr/>
        </p:nvPicPr>
        <p:blipFill>
          <a:blip r:embed="rId3"/>
          <a:stretch>
            <a:fillRect/>
          </a:stretch>
        </p:blipFill>
        <p:spPr>
          <a:xfrm>
            <a:off x="6381047" y="3352800"/>
            <a:ext cx="2590800" cy="3350767"/>
          </a:xfrm>
          <a:prstGeom prst="rect">
            <a:avLst/>
          </a:prstGeom>
        </p:spPr>
      </p:pic>
      <p:pic>
        <p:nvPicPr>
          <p:cNvPr id="6" name="Picture 5">
            <a:extLst>
              <a:ext uri="{FF2B5EF4-FFF2-40B4-BE49-F238E27FC236}">
                <a16:creationId xmlns:a16="http://schemas.microsoft.com/office/drawing/2014/main" id="{79D5B46A-9993-4D99-988F-DA59507EA3F7}"/>
              </a:ext>
            </a:extLst>
          </p:cNvPr>
          <p:cNvPicPr>
            <a:picLocks noChangeAspect="1"/>
          </p:cNvPicPr>
          <p:nvPr/>
        </p:nvPicPr>
        <p:blipFill rotWithShape="1">
          <a:blip r:embed="rId4"/>
          <a:srcRect l="4348" t="7610" r="6764" b="11196"/>
          <a:stretch/>
        </p:blipFill>
        <p:spPr>
          <a:xfrm>
            <a:off x="457200" y="3886200"/>
            <a:ext cx="3505200" cy="2438400"/>
          </a:xfrm>
          <a:prstGeom prst="rect">
            <a:avLst/>
          </a:prstGeom>
          <a:effectLst>
            <a:softEdge rad="76200"/>
          </a:effectLst>
        </p:spPr>
      </p:pic>
      <p:pic>
        <p:nvPicPr>
          <p:cNvPr id="7" name="Picture 6">
            <a:extLst>
              <a:ext uri="{FF2B5EF4-FFF2-40B4-BE49-F238E27FC236}">
                <a16:creationId xmlns:a16="http://schemas.microsoft.com/office/drawing/2014/main" id="{1D85899A-E7B5-415A-8F75-E44AC9974C99}"/>
              </a:ext>
            </a:extLst>
          </p:cNvPr>
          <p:cNvPicPr>
            <a:picLocks noChangeAspect="1"/>
          </p:cNvPicPr>
          <p:nvPr/>
        </p:nvPicPr>
        <p:blipFill rotWithShape="1">
          <a:blip r:embed="rId5"/>
          <a:srcRect l="17251" r="17251" b="3217"/>
          <a:stretch/>
        </p:blipFill>
        <p:spPr>
          <a:xfrm>
            <a:off x="7819363" y="23721"/>
            <a:ext cx="1324637" cy="1957387"/>
          </a:xfrm>
          <a:prstGeom prst="rect">
            <a:avLst/>
          </a:prstGeom>
        </p:spPr>
      </p:pic>
    </p:spTree>
    <p:extLst>
      <p:ext uri="{BB962C8B-B14F-4D97-AF65-F5344CB8AC3E}">
        <p14:creationId xmlns:p14="http://schemas.microsoft.com/office/powerpoint/2010/main" val="40424811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6D5BD5-394E-4E36-85C5-E9C041BF159E}"/>
              </a:ext>
            </a:extLst>
          </p:cNvPr>
          <p:cNvSpPr>
            <a:spLocks noGrp="1"/>
          </p:cNvSpPr>
          <p:nvPr>
            <p:ph idx="1"/>
          </p:nvPr>
        </p:nvSpPr>
        <p:spPr>
          <a:xfrm>
            <a:off x="228600" y="381000"/>
            <a:ext cx="8001000" cy="3429000"/>
          </a:xfrm>
        </p:spPr>
        <p:txBody>
          <a:bodyPr/>
          <a:lstStyle/>
          <a:p>
            <a:pPr marL="0" indent="0">
              <a:buNone/>
            </a:pPr>
            <a:r>
              <a:rPr lang="en-US" dirty="0">
                <a:solidFill>
                  <a:srgbClr val="92D050"/>
                </a:solidFill>
              </a:rPr>
              <a:t>Section 10. </a:t>
            </a:r>
            <a:r>
              <a:rPr lang="en-US" dirty="0"/>
              <a:t>Safety in the Use of Equipment –</a:t>
            </a:r>
          </a:p>
          <a:p>
            <a:pPr marL="0" indent="0">
              <a:buNone/>
            </a:pPr>
            <a:r>
              <a:rPr lang="en-US" dirty="0"/>
              <a:t>	Employer, Contractor or Subcontractor if any, must comply with DOLE requirements in the different phases of the company or project operation including the transport to and from the establishment or project site</a:t>
            </a:r>
          </a:p>
        </p:txBody>
      </p:sp>
      <p:pic>
        <p:nvPicPr>
          <p:cNvPr id="4" name="Picture 3">
            <a:extLst>
              <a:ext uri="{FF2B5EF4-FFF2-40B4-BE49-F238E27FC236}">
                <a16:creationId xmlns:a16="http://schemas.microsoft.com/office/drawing/2014/main" id="{98964E36-541C-44D0-9EAF-9D273D8B53E6}"/>
              </a:ext>
            </a:extLst>
          </p:cNvPr>
          <p:cNvPicPr>
            <a:picLocks noChangeAspect="1"/>
          </p:cNvPicPr>
          <p:nvPr/>
        </p:nvPicPr>
        <p:blipFill>
          <a:blip r:embed="rId2"/>
          <a:stretch>
            <a:fillRect/>
          </a:stretch>
        </p:blipFill>
        <p:spPr>
          <a:xfrm>
            <a:off x="778053" y="4540252"/>
            <a:ext cx="3034266" cy="2024241"/>
          </a:xfrm>
          <a:prstGeom prst="rect">
            <a:avLst/>
          </a:prstGeom>
        </p:spPr>
      </p:pic>
      <p:pic>
        <p:nvPicPr>
          <p:cNvPr id="6" name="Picture 5">
            <a:extLst>
              <a:ext uri="{FF2B5EF4-FFF2-40B4-BE49-F238E27FC236}">
                <a16:creationId xmlns:a16="http://schemas.microsoft.com/office/drawing/2014/main" id="{F88BB3FE-4B58-4D68-B1AA-9E0FEF8A198D}"/>
              </a:ext>
            </a:extLst>
          </p:cNvPr>
          <p:cNvPicPr>
            <a:picLocks noChangeAspect="1"/>
          </p:cNvPicPr>
          <p:nvPr/>
        </p:nvPicPr>
        <p:blipFill>
          <a:blip r:embed="rId3"/>
          <a:stretch>
            <a:fillRect/>
          </a:stretch>
        </p:blipFill>
        <p:spPr>
          <a:xfrm>
            <a:off x="5847819" y="3117848"/>
            <a:ext cx="2857500" cy="1600200"/>
          </a:xfrm>
          <a:prstGeom prst="rect">
            <a:avLst/>
          </a:prstGeom>
        </p:spPr>
      </p:pic>
      <p:pic>
        <p:nvPicPr>
          <p:cNvPr id="7" name="Picture 6">
            <a:extLst>
              <a:ext uri="{FF2B5EF4-FFF2-40B4-BE49-F238E27FC236}">
                <a16:creationId xmlns:a16="http://schemas.microsoft.com/office/drawing/2014/main" id="{95514801-AD90-408C-B395-274DD711026B}"/>
              </a:ext>
            </a:extLst>
          </p:cNvPr>
          <p:cNvPicPr>
            <a:picLocks noChangeAspect="1"/>
          </p:cNvPicPr>
          <p:nvPr/>
        </p:nvPicPr>
        <p:blipFill>
          <a:blip r:embed="rId4"/>
          <a:stretch>
            <a:fillRect/>
          </a:stretch>
        </p:blipFill>
        <p:spPr>
          <a:xfrm>
            <a:off x="5847819" y="5257800"/>
            <a:ext cx="3133725" cy="1457325"/>
          </a:xfrm>
          <a:prstGeom prst="rect">
            <a:avLst/>
          </a:prstGeom>
        </p:spPr>
      </p:pic>
      <p:pic>
        <p:nvPicPr>
          <p:cNvPr id="8" name="Picture 7">
            <a:extLst>
              <a:ext uri="{FF2B5EF4-FFF2-40B4-BE49-F238E27FC236}">
                <a16:creationId xmlns:a16="http://schemas.microsoft.com/office/drawing/2014/main" id="{54B8AEFB-BB8F-45A8-B300-A92BA3EA6753}"/>
              </a:ext>
            </a:extLst>
          </p:cNvPr>
          <p:cNvPicPr>
            <a:picLocks noChangeAspect="1"/>
          </p:cNvPicPr>
          <p:nvPr/>
        </p:nvPicPr>
        <p:blipFill>
          <a:blip r:embed="rId5"/>
          <a:stretch>
            <a:fillRect/>
          </a:stretch>
        </p:blipFill>
        <p:spPr>
          <a:xfrm>
            <a:off x="3596582" y="3931003"/>
            <a:ext cx="2466975" cy="1847850"/>
          </a:xfrm>
          <a:prstGeom prst="rect">
            <a:avLst/>
          </a:prstGeom>
        </p:spPr>
      </p:pic>
    </p:spTree>
    <p:extLst>
      <p:ext uri="{BB962C8B-B14F-4D97-AF65-F5344CB8AC3E}">
        <p14:creationId xmlns:p14="http://schemas.microsoft.com/office/powerpoint/2010/main" val="347963484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E3F74B-C533-4EC1-BE7B-8B6A572B7FB1}"/>
              </a:ext>
            </a:extLst>
          </p:cNvPr>
          <p:cNvSpPr>
            <a:spLocks noGrp="1"/>
          </p:cNvSpPr>
          <p:nvPr>
            <p:ph idx="1"/>
          </p:nvPr>
        </p:nvSpPr>
        <p:spPr>
          <a:xfrm>
            <a:off x="152400" y="227806"/>
            <a:ext cx="8229600" cy="5287963"/>
          </a:xfrm>
        </p:spPr>
        <p:txBody>
          <a:bodyPr/>
          <a:lstStyle/>
          <a:p>
            <a:pPr marL="0" indent="0">
              <a:buNone/>
            </a:pPr>
            <a:r>
              <a:rPr lang="en-US" dirty="0">
                <a:solidFill>
                  <a:srgbClr val="92D050"/>
                </a:solidFill>
              </a:rPr>
              <a:t>Section 11. </a:t>
            </a:r>
            <a:r>
              <a:rPr lang="en-US" dirty="0"/>
              <a:t>Occupational Safety and Health Information</a:t>
            </a:r>
          </a:p>
          <a:p>
            <a:pPr marL="0" indent="0">
              <a:buNone/>
            </a:pPr>
            <a:r>
              <a:rPr lang="en-US" dirty="0"/>
              <a:t>	Workers shall be provided adequate and suitable information by the employer, contractor or subcontractor on safety and health hazards, and the appropriate measures, including the probable location of the workers, for the prevention, control and protection against those hazards.</a:t>
            </a:r>
          </a:p>
        </p:txBody>
      </p:sp>
      <p:pic>
        <p:nvPicPr>
          <p:cNvPr id="2" name="Picture 1">
            <a:extLst>
              <a:ext uri="{FF2B5EF4-FFF2-40B4-BE49-F238E27FC236}">
                <a16:creationId xmlns:a16="http://schemas.microsoft.com/office/drawing/2014/main" id="{26D9D92A-4C29-4A2E-89D7-AB016BE6940E}"/>
              </a:ext>
            </a:extLst>
          </p:cNvPr>
          <p:cNvPicPr>
            <a:picLocks noChangeAspect="1"/>
          </p:cNvPicPr>
          <p:nvPr/>
        </p:nvPicPr>
        <p:blipFill>
          <a:blip r:embed="rId2"/>
          <a:stretch>
            <a:fillRect/>
          </a:stretch>
        </p:blipFill>
        <p:spPr>
          <a:xfrm>
            <a:off x="4876800" y="4457700"/>
            <a:ext cx="4267200" cy="2400300"/>
          </a:xfrm>
          <a:prstGeom prst="rect">
            <a:avLst/>
          </a:prstGeom>
        </p:spPr>
      </p:pic>
    </p:spTree>
    <p:extLst>
      <p:ext uri="{BB962C8B-B14F-4D97-AF65-F5344CB8AC3E}">
        <p14:creationId xmlns:p14="http://schemas.microsoft.com/office/powerpoint/2010/main" val="333002022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92F1-094A-4D86-A368-9D95B48774E9}"/>
              </a:ext>
            </a:extLst>
          </p:cNvPr>
          <p:cNvSpPr>
            <a:spLocks noGrp="1"/>
          </p:cNvSpPr>
          <p:nvPr>
            <p:ph type="title"/>
          </p:nvPr>
        </p:nvSpPr>
        <p:spPr/>
        <p:txBody>
          <a:bodyPr/>
          <a:lstStyle/>
          <a:p>
            <a:r>
              <a:rPr lang="en-US" dirty="0"/>
              <a:t>CHAPTER IV – COVERED WORKPLACES</a:t>
            </a:r>
          </a:p>
        </p:txBody>
      </p:sp>
      <p:sp>
        <p:nvSpPr>
          <p:cNvPr id="3" name="Content Placeholder 2">
            <a:extLst>
              <a:ext uri="{FF2B5EF4-FFF2-40B4-BE49-F238E27FC236}">
                <a16:creationId xmlns:a16="http://schemas.microsoft.com/office/drawing/2014/main" id="{59DE815E-0410-446F-833C-A8C77DC4882B}"/>
              </a:ext>
            </a:extLst>
          </p:cNvPr>
          <p:cNvSpPr>
            <a:spLocks noGrp="1"/>
          </p:cNvSpPr>
          <p:nvPr>
            <p:ph idx="1"/>
          </p:nvPr>
        </p:nvSpPr>
        <p:spPr/>
        <p:txBody>
          <a:bodyPr/>
          <a:lstStyle/>
          <a:p>
            <a:pPr marL="0" indent="0">
              <a:buNone/>
            </a:pPr>
            <a:r>
              <a:rPr lang="en-US" dirty="0">
                <a:solidFill>
                  <a:srgbClr val="92D050"/>
                </a:solidFill>
              </a:rPr>
              <a:t>Section 12. </a:t>
            </a:r>
            <a:r>
              <a:rPr lang="en-US" dirty="0"/>
              <a:t>OSH Program</a:t>
            </a:r>
          </a:p>
          <a:p>
            <a:pPr marL="0" indent="0">
              <a:buNone/>
            </a:pPr>
            <a:r>
              <a:rPr lang="en-US" dirty="0"/>
              <a:t>	Covered workplaces shall have a safety and health program including the following policies, guidelines or information:</a:t>
            </a:r>
          </a:p>
          <a:p>
            <a:pPr marL="514350" indent="-514350">
              <a:buAutoNum type="alphaLcParenR"/>
            </a:pPr>
            <a:r>
              <a:rPr lang="en-US" dirty="0"/>
              <a:t>Statement of commitment to comply with OSH requirement</a:t>
            </a:r>
          </a:p>
          <a:p>
            <a:pPr marL="514350" indent="-514350">
              <a:buAutoNum type="alphaLcParenR"/>
            </a:pPr>
            <a:r>
              <a:rPr lang="en-US" dirty="0"/>
              <a:t> General Safety and Health including a Drug Free Workplace, Mental Health, etc.</a:t>
            </a:r>
          </a:p>
          <a:p>
            <a:pPr marL="514350" indent="-514350">
              <a:buAutoNum type="alphaLcParenR"/>
            </a:pPr>
            <a:r>
              <a:rPr lang="en-US" dirty="0"/>
              <a:t>HIV and AIDS, TB, Hepatitis prevention and control.</a:t>
            </a:r>
          </a:p>
        </p:txBody>
      </p:sp>
      <p:pic>
        <p:nvPicPr>
          <p:cNvPr id="4" name="Picture 3">
            <a:extLst>
              <a:ext uri="{FF2B5EF4-FFF2-40B4-BE49-F238E27FC236}">
                <a16:creationId xmlns:a16="http://schemas.microsoft.com/office/drawing/2014/main" id="{427C6DFD-9610-4DB4-AC11-313DBC6A9507}"/>
              </a:ext>
            </a:extLst>
          </p:cNvPr>
          <p:cNvPicPr>
            <a:picLocks noChangeAspect="1"/>
          </p:cNvPicPr>
          <p:nvPr/>
        </p:nvPicPr>
        <p:blipFill>
          <a:blip r:embed="rId2"/>
          <a:stretch>
            <a:fillRect/>
          </a:stretch>
        </p:blipFill>
        <p:spPr>
          <a:xfrm>
            <a:off x="6781800" y="834473"/>
            <a:ext cx="2076450" cy="1383037"/>
          </a:xfrm>
          <a:prstGeom prst="rect">
            <a:avLst/>
          </a:prstGeom>
        </p:spPr>
      </p:pic>
    </p:spTree>
    <p:extLst>
      <p:ext uri="{BB962C8B-B14F-4D97-AF65-F5344CB8AC3E}">
        <p14:creationId xmlns:p14="http://schemas.microsoft.com/office/powerpoint/2010/main" val="1420857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590FE9-82E0-4E0E-B6DC-1ADF9C99F9D8}"/>
              </a:ext>
            </a:extLst>
          </p:cNvPr>
          <p:cNvSpPr>
            <a:spLocks noGrp="1"/>
          </p:cNvSpPr>
          <p:nvPr>
            <p:ph idx="1"/>
          </p:nvPr>
        </p:nvSpPr>
        <p:spPr>
          <a:xfrm>
            <a:off x="457200" y="152400"/>
            <a:ext cx="8229600" cy="6553200"/>
          </a:xfrm>
        </p:spPr>
        <p:txBody>
          <a:bodyPr/>
          <a:lstStyle/>
          <a:p>
            <a:pPr marL="0" indent="0">
              <a:buNone/>
            </a:pPr>
            <a:r>
              <a:rPr lang="en-US" dirty="0">
                <a:solidFill>
                  <a:srgbClr val="92D050"/>
                </a:solidFill>
              </a:rPr>
              <a:t>d) </a:t>
            </a:r>
            <a:r>
              <a:rPr lang="en-US" dirty="0"/>
              <a:t>Company or project details;</a:t>
            </a:r>
          </a:p>
          <a:p>
            <a:pPr marL="0" indent="0">
              <a:buNone/>
            </a:pPr>
            <a:r>
              <a:rPr lang="en-US" dirty="0">
                <a:solidFill>
                  <a:srgbClr val="92D050"/>
                </a:solidFill>
              </a:rPr>
              <a:t>e) </a:t>
            </a:r>
            <a:r>
              <a:rPr lang="en-US" dirty="0"/>
              <a:t>Composition and duties of the Safety and Health Committee;</a:t>
            </a:r>
          </a:p>
          <a:p>
            <a:pPr marL="0" indent="0">
              <a:buNone/>
            </a:pPr>
            <a:r>
              <a:rPr lang="en-US" dirty="0">
                <a:solidFill>
                  <a:srgbClr val="92D050"/>
                </a:solidFill>
              </a:rPr>
              <a:t>f) </a:t>
            </a:r>
            <a:r>
              <a:rPr lang="en-US" dirty="0"/>
              <a:t>Occupational Safety and Health personnel and facilities;</a:t>
            </a:r>
          </a:p>
          <a:p>
            <a:pPr marL="0" indent="0">
              <a:buNone/>
            </a:pPr>
            <a:r>
              <a:rPr lang="en-US" dirty="0">
                <a:solidFill>
                  <a:srgbClr val="92D050"/>
                </a:solidFill>
              </a:rPr>
              <a:t>g) </a:t>
            </a:r>
            <a:r>
              <a:rPr lang="en-US" dirty="0"/>
              <a:t>Safety and health promotion, training and education;</a:t>
            </a:r>
          </a:p>
          <a:p>
            <a:pPr marL="0" indent="0">
              <a:buNone/>
            </a:pPr>
            <a:r>
              <a:rPr lang="en-US" dirty="0">
                <a:solidFill>
                  <a:srgbClr val="92D050"/>
                </a:solidFill>
              </a:rPr>
              <a:t>h) </a:t>
            </a:r>
            <a:r>
              <a:rPr lang="en-US" dirty="0"/>
              <a:t>Conduct of toolbox meetings;</a:t>
            </a:r>
          </a:p>
          <a:p>
            <a:pPr marL="0" indent="0">
              <a:buNone/>
            </a:pPr>
            <a:r>
              <a:rPr lang="en-US" dirty="0" err="1">
                <a:solidFill>
                  <a:srgbClr val="92D050"/>
                </a:solidFill>
              </a:rPr>
              <a:t>i</a:t>
            </a:r>
            <a:r>
              <a:rPr lang="en-US" dirty="0">
                <a:solidFill>
                  <a:srgbClr val="92D050"/>
                </a:solidFill>
              </a:rPr>
              <a:t>) </a:t>
            </a:r>
            <a:r>
              <a:rPr lang="en-US" dirty="0"/>
              <a:t>Accident, incident, illness investigation, recording and reporting;</a:t>
            </a:r>
          </a:p>
          <a:p>
            <a:pPr marL="0" indent="0">
              <a:buNone/>
            </a:pPr>
            <a:r>
              <a:rPr lang="en-US" dirty="0">
                <a:solidFill>
                  <a:srgbClr val="92D050"/>
                </a:solidFill>
              </a:rPr>
              <a:t>j) </a:t>
            </a:r>
            <a:r>
              <a:rPr lang="en-US" dirty="0"/>
              <a:t>Provision and use of PPE;</a:t>
            </a:r>
          </a:p>
          <a:p>
            <a:pPr marL="0" indent="0">
              <a:buNone/>
            </a:pPr>
            <a:r>
              <a:rPr lang="en-US" dirty="0">
                <a:solidFill>
                  <a:srgbClr val="92D050"/>
                </a:solidFill>
              </a:rPr>
              <a:t>k) </a:t>
            </a:r>
            <a:r>
              <a:rPr lang="en-US" dirty="0"/>
              <a:t>Provision of Safety signage;</a:t>
            </a:r>
          </a:p>
          <a:p>
            <a:pPr marL="0" indent="0">
              <a:buNone/>
            </a:pPr>
            <a:endParaRPr lang="en-US" dirty="0"/>
          </a:p>
        </p:txBody>
      </p:sp>
    </p:spTree>
    <p:extLst>
      <p:ext uri="{BB962C8B-B14F-4D97-AF65-F5344CB8AC3E}">
        <p14:creationId xmlns:p14="http://schemas.microsoft.com/office/powerpoint/2010/main" val="56647431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58E2D-142C-4072-A84A-8A3396769166}"/>
              </a:ext>
            </a:extLst>
          </p:cNvPr>
          <p:cNvSpPr>
            <a:spLocks noGrp="1"/>
          </p:cNvSpPr>
          <p:nvPr>
            <p:ph idx="1"/>
          </p:nvPr>
        </p:nvSpPr>
        <p:spPr>
          <a:xfrm>
            <a:off x="457200" y="609600"/>
            <a:ext cx="8229600" cy="6096000"/>
          </a:xfrm>
        </p:spPr>
        <p:txBody>
          <a:bodyPr/>
          <a:lstStyle/>
          <a:p>
            <a:pPr marL="0" indent="0">
              <a:buNone/>
            </a:pPr>
            <a:r>
              <a:rPr lang="en-US" dirty="0">
                <a:solidFill>
                  <a:srgbClr val="92D050"/>
                </a:solidFill>
              </a:rPr>
              <a:t>l) </a:t>
            </a:r>
            <a:r>
              <a:rPr lang="en-US" dirty="0"/>
              <a:t>Dust control and management, and regulations on activities such as building of temporary structures, and lifting and operation of electrical, mechanical, communications system and other equipment;</a:t>
            </a:r>
          </a:p>
          <a:p>
            <a:pPr marL="0" indent="0">
              <a:buNone/>
            </a:pPr>
            <a:r>
              <a:rPr lang="en-US" dirty="0">
                <a:solidFill>
                  <a:srgbClr val="92D050"/>
                </a:solidFill>
              </a:rPr>
              <a:t>m) </a:t>
            </a:r>
            <a:r>
              <a:rPr lang="en-US" dirty="0"/>
              <a:t>Provision of workers’ welfare facilities;</a:t>
            </a:r>
          </a:p>
          <a:p>
            <a:pPr marL="0" indent="0">
              <a:buNone/>
            </a:pPr>
            <a:r>
              <a:rPr lang="en-US" dirty="0">
                <a:solidFill>
                  <a:srgbClr val="92D050"/>
                </a:solidFill>
              </a:rPr>
              <a:t>n) </a:t>
            </a:r>
            <a:r>
              <a:rPr lang="en-US" dirty="0"/>
              <a:t>Emergency preparedness and response plan;</a:t>
            </a:r>
          </a:p>
          <a:p>
            <a:pPr marL="0" indent="0">
              <a:buNone/>
            </a:pPr>
            <a:r>
              <a:rPr lang="en-US" dirty="0">
                <a:solidFill>
                  <a:srgbClr val="92D050"/>
                </a:solidFill>
              </a:rPr>
              <a:t>o) </a:t>
            </a:r>
            <a:r>
              <a:rPr lang="en-US" dirty="0"/>
              <a:t>Waste management system and;</a:t>
            </a:r>
          </a:p>
          <a:p>
            <a:pPr marL="0" indent="0">
              <a:buNone/>
            </a:pPr>
            <a:r>
              <a:rPr lang="en-US" dirty="0">
                <a:solidFill>
                  <a:srgbClr val="92D050"/>
                </a:solidFill>
              </a:rPr>
              <a:t>p) </a:t>
            </a:r>
            <a:r>
              <a:rPr lang="en-US" dirty="0"/>
              <a:t>Prohibited acts and penalties for violations</a:t>
            </a:r>
          </a:p>
          <a:p>
            <a:pPr marL="0" indent="0">
              <a:buNone/>
            </a:pPr>
            <a:endParaRPr lang="en-US" dirty="0"/>
          </a:p>
          <a:p>
            <a:pPr marL="0" indent="0">
              <a:buNone/>
            </a:pPr>
            <a:r>
              <a:rPr lang="en-US" dirty="0"/>
              <a:t>-</a:t>
            </a:r>
            <a:r>
              <a:rPr lang="en-US" dirty="0">
                <a:solidFill>
                  <a:srgbClr val="00B050"/>
                </a:solidFill>
              </a:rPr>
              <a:t>OSH Programs shall be submitted to DOLE</a:t>
            </a:r>
          </a:p>
          <a:p>
            <a:pPr marL="0" indent="0">
              <a:buNone/>
            </a:pPr>
            <a:endParaRPr lang="en-US" dirty="0"/>
          </a:p>
        </p:txBody>
      </p:sp>
    </p:spTree>
    <p:extLst>
      <p:ext uri="{BB962C8B-B14F-4D97-AF65-F5344CB8AC3E}">
        <p14:creationId xmlns:p14="http://schemas.microsoft.com/office/powerpoint/2010/main" val="22070139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9D03D-6996-4737-A09C-BBAE333F4EA4}"/>
              </a:ext>
            </a:extLst>
          </p:cNvPr>
          <p:cNvSpPr>
            <a:spLocks noGrp="1"/>
          </p:cNvSpPr>
          <p:nvPr>
            <p:ph idx="1"/>
          </p:nvPr>
        </p:nvSpPr>
        <p:spPr>
          <a:xfrm>
            <a:off x="457200" y="381000"/>
            <a:ext cx="8229600" cy="5745163"/>
          </a:xfrm>
        </p:spPr>
        <p:txBody>
          <a:bodyPr/>
          <a:lstStyle/>
          <a:p>
            <a:pPr marL="0" indent="0">
              <a:buNone/>
            </a:pPr>
            <a:r>
              <a:rPr lang="en-US" dirty="0">
                <a:solidFill>
                  <a:srgbClr val="92D050"/>
                </a:solidFill>
              </a:rPr>
              <a:t>Section 13. </a:t>
            </a:r>
            <a:r>
              <a:rPr lang="en-US" dirty="0"/>
              <a:t>Occupational Safety and Health Committee</a:t>
            </a:r>
          </a:p>
          <a:p>
            <a:pPr marL="0" indent="0">
              <a:buNone/>
            </a:pPr>
            <a:r>
              <a:rPr lang="en-US" dirty="0"/>
              <a:t>	COMPOSITION:</a:t>
            </a:r>
          </a:p>
          <a:p>
            <a:pPr marL="0" indent="0">
              <a:buNone/>
            </a:pPr>
            <a:r>
              <a:rPr lang="en-US" dirty="0"/>
              <a:t>a) Employer or a representative as the chairperson, </a:t>
            </a:r>
            <a:r>
              <a:rPr lang="en-US" sz="4400" b="1" i="1" dirty="0">
                <a:latin typeface="Angsana New" panose="02020603050405020304" pitchFamily="18" charset="-34"/>
                <a:cs typeface="Angsana New" panose="02020603050405020304" pitchFamily="18" charset="-34"/>
              </a:rPr>
              <a:t>ex officio</a:t>
            </a:r>
            <a:r>
              <a:rPr lang="en-US" dirty="0"/>
              <a:t>;</a:t>
            </a:r>
          </a:p>
          <a:p>
            <a:pPr marL="0" indent="0">
              <a:buNone/>
            </a:pPr>
            <a:r>
              <a:rPr lang="en-US" dirty="0"/>
              <a:t>b) Safety officer of the company or project as the secretary;</a:t>
            </a:r>
          </a:p>
          <a:p>
            <a:pPr marL="0" indent="0">
              <a:buNone/>
            </a:pPr>
            <a:r>
              <a:rPr lang="en-US" dirty="0"/>
              <a:t>c) Safety officers representing the contractor or the subcontractor, as members;</a:t>
            </a:r>
          </a:p>
          <a:p>
            <a:pPr marL="0" indent="0">
              <a:buNone/>
            </a:pPr>
            <a:r>
              <a:rPr lang="en-US" dirty="0"/>
              <a:t>d) Physicians, nurses, certified first aiders, dentists as members, </a:t>
            </a:r>
            <a:r>
              <a:rPr lang="en-US" sz="4000" i="1" dirty="0">
                <a:latin typeface="Angsana New" panose="02020603050405020304" pitchFamily="18" charset="-34"/>
                <a:cs typeface="Angsana New" panose="02020603050405020304" pitchFamily="18" charset="-34"/>
              </a:rPr>
              <a:t>ex officio, if applicable and ;</a:t>
            </a:r>
          </a:p>
        </p:txBody>
      </p:sp>
    </p:spTree>
    <p:extLst>
      <p:ext uri="{BB962C8B-B14F-4D97-AF65-F5344CB8AC3E}">
        <p14:creationId xmlns:p14="http://schemas.microsoft.com/office/powerpoint/2010/main" val="35894994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639762"/>
          </a:xfrm>
        </p:spPr>
        <p:txBody>
          <a:bodyPr>
            <a:normAutofit fontScale="90000"/>
          </a:bodyPr>
          <a:lstStyle/>
          <a:p>
            <a:r>
              <a:rPr lang="en-US" b="1" dirty="0"/>
              <a:t>OSH LEGISLATION</a:t>
            </a:r>
            <a:endParaRPr lang="en-US" dirty="0"/>
          </a:p>
        </p:txBody>
      </p:sp>
      <p:sp>
        <p:nvSpPr>
          <p:cNvPr id="711682" name="Rectangle 2"/>
          <p:cNvSpPr>
            <a:spLocks noGrp="1" noChangeArrowheads="1"/>
          </p:cNvSpPr>
          <p:nvPr>
            <p:ph idx="1"/>
          </p:nvPr>
        </p:nvSpPr>
        <p:spPr/>
        <p:txBody>
          <a:bodyPr/>
          <a:lstStyle/>
          <a:p>
            <a:pPr marL="0" indent="0">
              <a:buNone/>
            </a:pPr>
            <a:r>
              <a:rPr lang="en-US" b="1" dirty="0">
                <a:solidFill>
                  <a:srgbClr val="92D050"/>
                </a:solidFill>
              </a:rPr>
              <a:t>P.D. 442,  Book IV, Title I</a:t>
            </a:r>
          </a:p>
          <a:p>
            <a:pPr lvl="1"/>
            <a:r>
              <a:rPr lang="en-US" dirty="0"/>
              <a:t>Chapter I</a:t>
            </a:r>
          </a:p>
          <a:p>
            <a:pPr marL="457200" lvl="1" indent="0">
              <a:buNone/>
            </a:pPr>
            <a:r>
              <a:rPr lang="en-US" dirty="0"/>
              <a:t>	Medical and Dental Services</a:t>
            </a:r>
          </a:p>
          <a:p>
            <a:endParaRPr lang="en-US" dirty="0"/>
          </a:p>
          <a:p>
            <a:pPr lvl="1"/>
            <a:r>
              <a:rPr lang="en-US" dirty="0"/>
              <a:t>Chapter II</a:t>
            </a:r>
          </a:p>
          <a:p>
            <a:pPr marL="457200" lvl="1" indent="0">
              <a:buNone/>
            </a:pPr>
            <a:r>
              <a:rPr lang="en-US" dirty="0"/>
              <a:t>	Occupational Safety</a:t>
            </a:r>
          </a:p>
        </p:txBody>
      </p:sp>
      <p:pic>
        <p:nvPicPr>
          <p:cNvPr id="711683" name="Picture 3" descr="labor code"/>
          <p:cNvPicPr>
            <a:picLocks noChangeAspect="1" noChangeArrowheads="1"/>
          </p:cNvPicPr>
          <p:nvPr/>
        </p:nvPicPr>
        <p:blipFill>
          <a:blip r:embed="rId3" cstate="print"/>
          <a:srcRect/>
          <a:stretch>
            <a:fillRect/>
          </a:stretch>
        </p:blipFill>
        <p:spPr bwMode="auto">
          <a:xfrm>
            <a:off x="6096000" y="2057400"/>
            <a:ext cx="2362200" cy="304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CE456B-5457-4B92-9E6A-7E684F2D065D}"/>
              </a:ext>
            </a:extLst>
          </p:cNvPr>
          <p:cNvSpPr>
            <a:spLocks noGrp="1"/>
          </p:cNvSpPr>
          <p:nvPr>
            <p:ph idx="1"/>
          </p:nvPr>
        </p:nvSpPr>
        <p:spPr>
          <a:xfrm>
            <a:off x="457200" y="381000"/>
            <a:ext cx="8229600" cy="5745163"/>
          </a:xfrm>
        </p:spPr>
        <p:txBody>
          <a:bodyPr/>
          <a:lstStyle/>
          <a:p>
            <a:pPr marL="0" indent="0">
              <a:buNone/>
            </a:pPr>
            <a:r>
              <a:rPr lang="en-US" dirty="0"/>
              <a:t>e) Workers’ representative who shall come from the union if the workers are organized or elected by the workers through a simple majority vote if they are unorganized, as members</a:t>
            </a:r>
          </a:p>
          <a:p>
            <a:pPr marL="0" indent="0">
              <a:buNone/>
            </a:pPr>
            <a:endParaRPr lang="en-US" dirty="0"/>
          </a:p>
          <a:p>
            <a:pPr marL="0" indent="0">
              <a:buNone/>
            </a:pPr>
            <a:endParaRPr lang="en-US" dirty="0"/>
          </a:p>
          <a:p>
            <a:pPr marL="0" indent="0">
              <a:buNone/>
            </a:pPr>
            <a:r>
              <a:rPr lang="en-US" dirty="0"/>
              <a:t>	</a:t>
            </a:r>
            <a:r>
              <a:rPr lang="en-US" sz="4800" i="1" dirty="0">
                <a:solidFill>
                  <a:schemeClr val="accent2">
                    <a:lumMod val="20000"/>
                    <a:lumOff val="80000"/>
                  </a:schemeClr>
                </a:solidFill>
                <a:latin typeface="Aldhabi" panose="01000000000000000000" pitchFamily="2" charset="-78"/>
                <a:cs typeface="Aldhabi" panose="01000000000000000000" pitchFamily="2" charset="-78"/>
              </a:rPr>
              <a:t>The Committee shall effectively plan, develop, oversee and monitor the implementation of the safety and health program.</a:t>
            </a:r>
          </a:p>
        </p:txBody>
      </p:sp>
      <p:pic>
        <p:nvPicPr>
          <p:cNvPr id="2" name="Picture 1">
            <a:extLst>
              <a:ext uri="{FF2B5EF4-FFF2-40B4-BE49-F238E27FC236}">
                <a16:creationId xmlns:a16="http://schemas.microsoft.com/office/drawing/2014/main" id="{5CF7FB8D-FE81-48BB-867D-AE9B5191F7FE}"/>
              </a:ext>
            </a:extLst>
          </p:cNvPr>
          <p:cNvPicPr>
            <a:picLocks noChangeAspect="1"/>
          </p:cNvPicPr>
          <p:nvPr/>
        </p:nvPicPr>
        <p:blipFill rotWithShape="1">
          <a:blip r:embed="rId2"/>
          <a:srcRect l="2500" t="17407" r="3334" b="17407"/>
          <a:stretch/>
        </p:blipFill>
        <p:spPr>
          <a:xfrm>
            <a:off x="3276600" y="2731736"/>
            <a:ext cx="3581400" cy="1394527"/>
          </a:xfrm>
          <a:prstGeom prst="rect">
            <a:avLst/>
          </a:prstGeom>
        </p:spPr>
      </p:pic>
    </p:spTree>
    <p:extLst>
      <p:ext uri="{BB962C8B-B14F-4D97-AF65-F5344CB8AC3E}">
        <p14:creationId xmlns:p14="http://schemas.microsoft.com/office/powerpoint/2010/main" val="160050466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053DB5-CAC6-47E4-857B-BDE8EBD9C1EF}"/>
              </a:ext>
            </a:extLst>
          </p:cNvPr>
          <p:cNvSpPr>
            <a:spLocks noGrp="1"/>
          </p:cNvSpPr>
          <p:nvPr>
            <p:ph idx="1"/>
          </p:nvPr>
        </p:nvSpPr>
        <p:spPr>
          <a:xfrm>
            <a:off x="457200" y="609600"/>
            <a:ext cx="8229600" cy="5516563"/>
          </a:xfrm>
        </p:spPr>
        <p:txBody>
          <a:bodyPr/>
          <a:lstStyle/>
          <a:p>
            <a:pPr marL="0" indent="0">
              <a:buNone/>
            </a:pPr>
            <a:r>
              <a:rPr lang="en-US" dirty="0">
                <a:solidFill>
                  <a:srgbClr val="92D050"/>
                </a:solidFill>
              </a:rPr>
              <a:t>Section 14. </a:t>
            </a:r>
            <a:r>
              <a:rPr lang="en-US" dirty="0"/>
              <a:t>Safety Officer –</a:t>
            </a:r>
          </a:p>
          <a:p>
            <a:pPr marL="0" indent="0">
              <a:buNone/>
            </a:pPr>
            <a:r>
              <a:rPr lang="en-US" dirty="0"/>
              <a:t>	To ensure that a safety and health program is duly followed and enforced, covered workplaces shall have safety officers who shall:</a:t>
            </a:r>
          </a:p>
          <a:p>
            <a:pPr marL="514350" indent="-514350">
              <a:buAutoNum type="alphaLcParenR"/>
            </a:pPr>
            <a:r>
              <a:rPr lang="en-US" sz="2800" dirty="0"/>
              <a:t>Oversee the overall management of OSH program;</a:t>
            </a:r>
          </a:p>
          <a:p>
            <a:pPr marL="514350" indent="-514350">
              <a:buAutoNum type="alphaLcParenR"/>
            </a:pPr>
            <a:r>
              <a:rPr lang="en-US" sz="2800" dirty="0"/>
              <a:t>Frequently monitor and inspect any OSH aspect of the operation;</a:t>
            </a:r>
          </a:p>
          <a:p>
            <a:pPr marL="514350" indent="-514350">
              <a:buAutoNum type="alphaLcParenR"/>
            </a:pPr>
            <a:r>
              <a:rPr lang="en-US" sz="2800" dirty="0"/>
              <a:t>Assist government inspectors at any time during work hours or in accident investigations</a:t>
            </a:r>
          </a:p>
          <a:p>
            <a:pPr marL="514350" indent="-514350">
              <a:buAutoNum type="alphaLcParenR"/>
            </a:pPr>
            <a:r>
              <a:rPr lang="en-US" sz="2800" dirty="0"/>
              <a:t>Issue work stoppage orders when necessary</a:t>
            </a:r>
          </a:p>
          <a:p>
            <a:pPr marL="514350" indent="-514350">
              <a:buAutoNum type="alphaLcParenR"/>
            </a:pPr>
            <a:endParaRPr lang="en-US" dirty="0"/>
          </a:p>
        </p:txBody>
      </p:sp>
    </p:spTree>
    <p:extLst>
      <p:ext uri="{BB962C8B-B14F-4D97-AF65-F5344CB8AC3E}">
        <p14:creationId xmlns:p14="http://schemas.microsoft.com/office/powerpoint/2010/main" val="350518275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587C-791E-472B-BB59-9A7AA049F896}"/>
              </a:ext>
            </a:extLst>
          </p:cNvPr>
          <p:cNvSpPr>
            <a:spLocks noGrp="1"/>
          </p:cNvSpPr>
          <p:nvPr>
            <p:ph type="title"/>
          </p:nvPr>
        </p:nvSpPr>
        <p:spPr>
          <a:xfrm>
            <a:off x="628650" y="365126"/>
            <a:ext cx="7886700" cy="1325563"/>
          </a:xfrm>
        </p:spPr>
        <p:txBody>
          <a:bodyPr/>
          <a:lstStyle/>
          <a:p>
            <a:r>
              <a:rPr lang="en-US" dirty="0">
                <a:latin typeface="Times New Roman" panose="02020603050405020304" pitchFamily="18" charset="0"/>
                <a:cs typeface="Times New Roman" panose="02020603050405020304" pitchFamily="18" charset="0"/>
              </a:rPr>
              <a:t>From the IRR</a:t>
            </a:r>
          </a:p>
        </p:txBody>
      </p:sp>
      <p:pic>
        <p:nvPicPr>
          <p:cNvPr id="4" name="Picture 3">
            <a:extLst>
              <a:ext uri="{FF2B5EF4-FFF2-40B4-BE49-F238E27FC236}">
                <a16:creationId xmlns:a16="http://schemas.microsoft.com/office/drawing/2014/main" id="{B00E4A8F-7E39-42A1-BE52-F82935C671CF}"/>
              </a:ext>
            </a:extLst>
          </p:cNvPr>
          <p:cNvPicPr>
            <a:picLocks noChangeAspect="1"/>
          </p:cNvPicPr>
          <p:nvPr/>
        </p:nvPicPr>
        <p:blipFill rotWithShape="1">
          <a:blip r:embed="rId2"/>
          <a:srcRect l="15000" t="20355" r="20000" b="7017"/>
          <a:stretch/>
        </p:blipFill>
        <p:spPr>
          <a:xfrm>
            <a:off x="0" y="1524000"/>
            <a:ext cx="9144000" cy="4953001"/>
          </a:xfrm>
          <a:prstGeom prst="rect">
            <a:avLst/>
          </a:prstGeom>
        </p:spPr>
      </p:pic>
    </p:spTree>
    <p:extLst>
      <p:ext uri="{BB962C8B-B14F-4D97-AF65-F5344CB8AC3E}">
        <p14:creationId xmlns:p14="http://schemas.microsoft.com/office/powerpoint/2010/main" val="208784830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CCD4FD-64C7-44F3-AC65-BE28C0299F7F}"/>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From the IRR</a:t>
            </a:r>
          </a:p>
        </p:txBody>
      </p:sp>
      <p:pic>
        <p:nvPicPr>
          <p:cNvPr id="5" name="Picture 4">
            <a:extLst>
              <a:ext uri="{FF2B5EF4-FFF2-40B4-BE49-F238E27FC236}">
                <a16:creationId xmlns:a16="http://schemas.microsoft.com/office/drawing/2014/main" id="{6B342060-A6EE-428F-AC78-822CA43A4246}"/>
              </a:ext>
            </a:extLst>
          </p:cNvPr>
          <p:cNvPicPr>
            <a:picLocks noChangeAspect="1"/>
          </p:cNvPicPr>
          <p:nvPr/>
        </p:nvPicPr>
        <p:blipFill rotWithShape="1">
          <a:blip r:embed="rId2"/>
          <a:srcRect l="15000" t="27767" r="20000" b="7016"/>
          <a:stretch/>
        </p:blipFill>
        <p:spPr>
          <a:xfrm>
            <a:off x="0" y="1600200"/>
            <a:ext cx="9144000" cy="4206876"/>
          </a:xfrm>
          <a:prstGeom prst="rect">
            <a:avLst/>
          </a:prstGeom>
        </p:spPr>
      </p:pic>
    </p:spTree>
    <p:extLst>
      <p:ext uri="{BB962C8B-B14F-4D97-AF65-F5344CB8AC3E}">
        <p14:creationId xmlns:p14="http://schemas.microsoft.com/office/powerpoint/2010/main" val="262080015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97567-C2D1-4C7C-BD28-D102486D42DD}"/>
              </a:ext>
            </a:extLst>
          </p:cNvPr>
          <p:cNvSpPr>
            <a:spLocks noGrp="1"/>
          </p:cNvSpPr>
          <p:nvPr>
            <p:ph idx="1"/>
          </p:nvPr>
        </p:nvSpPr>
        <p:spPr>
          <a:xfrm>
            <a:off x="228600" y="533400"/>
            <a:ext cx="8686800" cy="4525963"/>
          </a:xfrm>
        </p:spPr>
        <p:txBody>
          <a:bodyPr/>
          <a:lstStyle/>
          <a:p>
            <a:pPr marL="0" indent="0">
              <a:buNone/>
            </a:pPr>
            <a:r>
              <a:rPr lang="en-US" sz="4000" i="1" dirty="0">
                <a:solidFill>
                  <a:srgbClr val="92D050"/>
                </a:solidFill>
              </a:rPr>
              <a:t>	</a:t>
            </a:r>
            <a:r>
              <a:rPr lang="en-US" sz="4000" i="1" dirty="0">
                <a:solidFill>
                  <a:schemeClr val="bg1">
                    <a:lumMod val="20000"/>
                    <a:lumOff val="80000"/>
                  </a:schemeClr>
                </a:solidFill>
              </a:rPr>
              <a:t>In the case of a </a:t>
            </a:r>
            <a:r>
              <a:rPr lang="en-US" sz="4000" b="1" i="1" dirty="0">
                <a:solidFill>
                  <a:schemeClr val="bg1">
                    <a:lumMod val="20000"/>
                    <a:lumOff val="80000"/>
                  </a:schemeClr>
                </a:solidFill>
              </a:rPr>
              <a:t>Contractor or Subcontractor</a:t>
            </a:r>
            <a:r>
              <a:rPr lang="en-US" sz="4000" i="1" dirty="0">
                <a:solidFill>
                  <a:schemeClr val="bg1">
                    <a:lumMod val="20000"/>
                    <a:lumOff val="80000"/>
                  </a:schemeClr>
                </a:solidFill>
              </a:rPr>
              <a:t>, a safety officer must be deployed at each specific area of operations to oversee the management of the OSH program of its </a:t>
            </a:r>
            <a:r>
              <a:rPr lang="en-US" sz="4000" b="1" i="1" dirty="0">
                <a:solidFill>
                  <a:schemeClr val="bg1">
                    <a:lumMod val="20000"/>
                    <a:lumOff val="80000"/>
                  </a:schemeClr>
                </a:solidFill>
              </a:rPr>
              <a:t>own</a:t>
            </a:r>
            <a:r>
              <a:rPr lang="en-US" sz="4000" i="1" dirty="0">
                <a:solidFill>
                  <a:schemeClr val="bg1">
                    <a:lumMod val="20000"/>
                    <a:lumOff val="80000"/>
                  </a:schemeClr>
                </a:solidFill>
              </a:rPr>
              <a:t> </a:t>
            </a:r>
            <a:r>
              <a:rPr lang="en-US" sz="4000" b="1" i="1" dirty="0">
                <a:solidFill>
                  <a:schemeClr val="bg1">
                    <a:lumMod val="20000"/>
                    <a:lumOff val="80000"/>
                  </a:schemeClr>
                </a:solidFill>
              </a:rPr>
              <a:t>workforce</a:t>
            </a:r>
            <a:r>
              <a:rPr lang="en-US" sz="4000" i="1" dirty="0">
                <a:solidFill>
                  <a:schemeClr val="bg1">
                    <a:lumMod val="20000"/>
                    <a:lumOff val="80000"/>
                  </a:schemeClr>
                </a:solidFill>
              </a:rPr>
              <a:t>.</a:t>
            </a:r>
          </a:p>
        </p:txBody>
      </p:sp>
      <p:pic>
        <p:nvPicPr>
          <p:cNvPr id="4" name="Picture 3">
            <a:extLst>
              <a:ext uri="{FF2B5EF4-FFF2-40B4-BE49-F238E27FC236}">
                <a16:creationId xmlns:a16="http://schemas.microsoft.com/office/drawing/2014/main" id="{741CAC45-E405-4D4A-8ACB-E08CBD4F3232}"/>
              </a:ext>
            </a:extLst>
          </p:cNvPr>
          <p:cNvPicPr>
            <a:picLocks noChangeAspect="1"/>
          </p:cNvPicPr>
          <p:nvPr/>
        </p:nvPicPr>
        <p:blipFill>
          <a:blip r:embed="rId2"/>
          <a:stretch>
            <a:fillRect/>
          </a:stretch>
        </p:blipFill>
        <p:spPr>
          <a:xfrm>
            <a:off x="5638800" y="3733800"/>
            <a:ext cx="2771775" cy="2910997"/>
          </a:xfrm>
          <a:prstGeom prst="rect">
            <a:avLst/>
          </a:prstGeom>
          <a:effectLst>
            <a:glow rad="190500">
              <a:schemeClr val="accent1">
                <a:alpha val="40000"/>
              </a:schemeClr>
            </a:glow>
            <a:softEdge rad="114300"/>
          </a:effectLst>
        </p:spPr>
      </p:pic>
    </p:spTree>
    <p:extLst>
      <p:ext uri="{BB962C8B-B14F-4D97-AF65-F5344CB8AC3E}">
        <p14:creationId xmlns:p14="http://schemas.microsoft.com/office/powerpoint/2010/main" val="247783031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208F9-D1D4-4D36-BAFF-2072CD1A9CB8}"/>
              </a:ext>
            </a:extLst>
          </p:cNvPr>
          <p:cNvPicPr>
            <a:picLocks noChangeAspect="1"/>
          </p:cNvPicPr>
          <p:nvPr/>
        </p:nvPicPr>
        <p:blipFill rotWithShape="1">
          <a:blip r:embed="rId2"/>
          <a:srcRect l="15000" t="21839" r="20000" b="15910"/>
          <a:stretch/>
        </p:blipFill>
        <p:spPr>
          <a:xfrm>
            <a:off x="0" y="1524000"/>
            <a:ext cx="9144000" cy="4191000"/>
          </a:xfrm>
          <a:prstGeom prst="rect">
            <a:avLst/>
          </a:prstGeom>
        </p:spPr>
      </p:pic>
      <p:sp>
        <p:nvSpPr>
          <p:cNvPr id="5" name="Title 1">
            <a:extLst>
              <a:ext uri="{FF2B5EF4-FFF2-40B4-BE49-F238E27FC236}">
                <a16:creationId xmlns:a16="http://schemas.microsoft.com/office/drawing/2014/main" id="{43010161-A500-4D02-8C3A-64AA2066C2CB}"/>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From the IRR</a:t>
            </a:r>
          </a:p>
        </p:txBody>
      </p:sp>
    </p:spTree>
    <p:extLst>
      <p:ext uri="{BB962C8B-B14F-4D97-AF65-F5344CB8AC3E}">
        <p14:creationId xmlns:p14="http://schemas.microsoft.com/office/powerpoint/2010/main" val="262440850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355392-3C87-4FB0-9531-305C375C1494}"/>
              </a:ext>
            </a:extLst>
          </p:cNvPr>
          <p:cNvSpPr>
            <a:spLocks noGrp="1"/>
          </p:cNvSpPr>
          <p:nvPr>
            <p:ph idx="1"/>
          </p:nvPr>
        </p:nvSpPr>
        <p:spPr>
          <a:xfrm>
            <a:off x="457200" y="1143000"/>
            <a:ext cx="8229600" cy="4983163"/>
          </a:xfrm>
        </p:spPr>
        <p:txBody>
          <a:bodyPr/>
          <a:lstStyle/>
          <a:p>
            <a:pPr marL="0" indent="0">
              <a:buNone/>
            </a:pPr>
            <a:r>
              <a:rPr lang="en-US" dirty="0">
                <a:solidFill>
                  <a:srgbClr val="92D050"/>
                </a:solidFill>
              </a:rPr>
              <a:t>Section 15. </a:t>
            </a:r>
            <a:r>
              <a:rPr lang="en-US" dirty="0"/>
              <a:t>Occupational Health Personnel and Facilities</a:t>
            </a:r>
          </a:p>
          <a:p>
            <a:pPr marL="0" indent="0">
              <a:buNone/>
            </a:pPr>
            <a:r>
              <a:rPr lang="en-US" dirty="0"/>
              <a:t>	Covered workplaces shall have:</a:t>
            </a:r>
          </a:p>
          <a:p>
            <a:pPr>
              <a:buFontTx/>
              <a:buChar char="-"/>
            </a:pPr>
            <a:r>
              <a:rPr lang="en-US" dirty="0"/>
              <a:t>Qualified OH Physicians, Nurses, Certified FA, Dentists</a:t>
            </a:r>
          </a:p>
          <a:p>
            <a:pPr>
              <a:buFontTx/>
              <a:buChar char="-"/>
            </a:pPr>
            <a:r>
              <a:rPr lang="en-US" dirty="0"/>
              <a:t>Medical Supplies, Equipment and Facilities</a:t>
            </a:r>
          </a:p>
        </p:txBody>
      </p:sp>
      <p:grpSp>
        <p:nvGrpSpPr>
          <p:cNvPr id="6" name="Group 5">
            <a:extLst>
              <a:ext uri="{FF2B5EF4-FFF2-40B4-BE49-F238E27FC236}">
                <a16:creationId xmlns:a16="http://schemas.microsoft.com/office/drawing/2014/main" id="{9BFA7D03-9F1D-437A-8E28-B456F3972748}"/>
              </a:ext>
            </a:extLst>
          </p:cNvPr>
          <p:cNvGrpSpPr/>
          <p:nvPr/>
        </p:nvGrpSpPr>
        <p:grpSpPr>
          <a:xfrm>
            <a:off x="609600" y="4572000"/>
            <a:ext cx="3619501" cy="1878496"/>
            <a:chOff x="-647701" y="731836"/>
            <a:chExt cx="4686301" cy="2697163"/>
          </a:xfrm>
        </p:grpSpPr>
        <p:pic>
          <p:nvPicPr>
            <p:cNvPr id="4" name="Picture 3">
              <a:extLst>
                <a:ext uri="{FF2B5EF4-FFF2-40B4-BE49-F238E27FC236}">
                  <a16:creationId xmlns:a16="http://schemas.microsoft.com/office/drawing/2014/main" id="{4EC897B8-A0D9-46A1-874D-54C32325F61A}"/>
                </a:ext>
              </a:extLst>
            </p:cNvPr>
            <p:cNvPicPr>
              <a:picLocks noChangeAspect="1"/>
            </p:cNvPicPr>
            <p:nvPr/>
          </p:nvPicPr>
          <p:blipFill rotWithShape="1">
            <a:blip r:embed="rId2"/>
            <a:srcRect l="2000" t="10346" r="56222" b="10112"/>
            <a:stretch/>
          </p:blipFill>
          <p:spPr>
            <a:xfrm>
              <a:off x="457200" y="731836"/>
              <a:ext cx="3581400" cy="2697163"/>
            </a:xfrm>
            <a:prstGeom prst="rect">
              <a:avLst/>
            </a:prstGeom>
          </p:spPr>
        </p:pic>
        <p:pic>
          <p:nvPicPr>
            <p:cNvPr id="5" name="Picture 4">
              <a:extLst>
                <a:ext uri="{FF2B5EF4-FFF2-40B4-BE49-F238E27FC236}">
                  <a16:creationId xmlns:a16="http://schemas.microsoft.com/office/drawing/2014/main" id="{21DB6F86-0527-4888-BCDE-6CCD4F70D14E}"/>
                </a:ext>
              </a:extLst>
            </p:cNvPr>
            <p:cNvPicPr>
              <a:picLocks noChangeAspect="1"/>
            </p:cNvPicPr>
            <p:nvPr/>
          </p:nvPicPr>
          <p:blipFill rotWithShape="1">
            <a:blip r:embed="rId3"/>
            <a:srcRect l="52449" r="32438" b="20573"/>
            <a:stretch/>
          </p:blipFill>
          <p:spPr>
            <a:xfrm>
              <a:off x="-647701" y="731836"/>
              <a:ext cx="1295401" cy="2697163"/>
            </a:xfrm>
            <a:prstGeom prst="rect">
              <a:avLst/>
            </a:prstGeom>
          </p:spPr>
        </p:pic>
      </p:grpSp>
      <p:pic>
        <p:nvPicPr>
          <p:cNvPr id="7" name="Picture 6">
            <a:extLst>
              <a:ext uri="{FF2B5EF4-FFF2-40B4-BE49-F238E27FC236}">
                <a16:creationId xmlns:a16="http://schemas.microsoft.com/office/drawing/2014/main" id="{BEB32A10-1536-4EDE-80E8-D4951E064B41}"/>
              </a:ext>
            </a:extLst>
          </p:cNvPr>
          <p:cNvPicPr>
            <a:picLocks noChangeAspect="1"/>
          </p:cNvPicPr>
          <p:nvPr/>
        </p:nvPicPr>
        <p:blipFill>
          <a:blip r:embed="rId4"/>
          <a:stretch>
            <a:fillRect/>
          </a:stretch>
        </p:blipFill>
        <p:spPr>
          <a:xfrm>
            <a:off x="4382375" y="4562803"/>
            <a:ext cx="1464916" cy="1456997"/>
          </a:xfrm>
          <a:prstGeom prst="rect">
            <a:avLst/>
          </a:prstGeom>
        </p:spPr>
      </p:pic>
      <p:pic>
        <p:nvPicPr>
          <p:cNvPr id="8" name="Picture 7">
            <a:extLst>
              <a:ext uri="{FF2B5EF4-FFF2-40B4-BE49-F238E27FC236}">
                <a16:creationId xmlns:a16="http://schemas.microsoft.com/office/drawing/2014/main" id="{C42BC12D-E600-4E28-BDFB-1C660D35C5CC}"/>
              </a:ext>
            </a:extLst>
          </p:cNvPr>
          <p:cNvPicPr>
            <a:picLocks noChangeAspect="1"/>
          </p:cNvPicPr>
          <p:nvPr/>
        </p:nvPicPr>
        <p:blipFill>
          <a:blip r:embed="rId5"/>
          <a:stretch>
            <a:fillRect/>
          </a:stretch>
        </p:blipFill>
        <p:spPr>
          <a:xfrm>
            <a:off x="5952762" y="4581195"/>
            <a:ext cx="1415912" cy="1447801"/>
          </a:xfrm>
          <a:prstGeom prst="rect">
            <a:avLst/>
          </a:prstGeom>
        </p:spPr>
      </p:pic>
      <p:pic>
        <p:nvPicPr>
          <p:cNvPr id="9" name="Picture 8">
            <a:extLst>
              <a:ext uri="{FF2B5EF4-FFF2-40B4-BE49-F238E27FC236}">
                <a16:creationId xmlns:a16="http://schemas.microsoft.com/office/drawing/2014/main" id="{6F7817BC-230A-4ADD-9D07-6D71D49B6AF0}"/>
              </a:ext>
            </a:extLst>
          </p:cNvPr>
          <p:cNvPicPr>
            <a:picLocks noChangeAspect="1"/>
          </p:cNvPicPr>
          <p:nvPr/>
        </p:nvPicPr>
        <p:blipFill>
          <a:blip r:embed="rId6"/>
          <a:stretch>
            <a:fillRect/>
          </a:stretch>
        </p:blipFill>
        <p:spPr>
          <a:xfrm>
            <a:off x="7453925" y="4588932"/>
            <a:ext cx="1430867" cy="1430867"/>
          </a:xfrm>
          <a:prstGeom prst="rect">
            <a:avLst/>
          </a:prstGeom>
        </p:spPr>
      </p:pic>
    </p:spTree>
    <p:extLst>
      <p:ext uri="{BB962C8B-B14F-4D97-AF65-F5344CB8AC3E}">
        <p14:creationId xmlns:p14="http://schemas.microsoft.com/office/powerpoint/2010/main" val="399275768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158159-7F24-462D-B8E9-0E75F245B1FE}"/>
              </a:ext>
            </a:extLst>
          </p:cNvPr>
          <p:cNvSpPr>
            <a:spLocks noGrp="1"/>
          </p:cNvSpPr>
          <p:nvPr>
            <p:ph type="title"/>
          </p:nvPr>
        </p:nvSpPr>
        <p:spPr>
          <a:xfrm>
            <a:off x="152400" y="182562"/>
            <a:ext cx="7886700" cy="549275"/>
          </a:xfrm>
        </p:spPr>
        <p:txBody>
          <a:bodyPr/>
          <a:lstStyle/>
          <a:p>
            <a:r>
              <a:rPr lang="en-US" dirty="0">
                <a:latin typeface="Times New Roman" panose="02020603050405020304" pitchFamily="18" charset="0"/>
                <a:cs typeface="Times New Roman" panose="02020603050405020304" pitchFamily="18" charset="0"/>
              </a:rPr>
              <a:t>From the IRR</a:t>
            </a:r>
          </a:p>
        </p:txBody>
      </p:sp>
      <p:pic>
        <p:nvPicPr>
          <p:cNvPr id="5" name="Picture 4">
            <a:extLst>
              <a:ext uri="{FF2B5EF4-FFF2-40B4-BE49-F238E27FC236}">
                <a16:creationId xmlns:a16="http://schemas.microsoft.com/office/drawing/2014/main" id="{C6190C24-9684-4CC8-905A-79A7A0AF3F24}"/>
              </a:ext>
            </a:extLst>
          </p:cNvPr>
          <p:cNvPicPr>
            <a:picLocks noChangeAspect="1"/>
          </p:cNvPicPr>
          <p:nvPr/>
        </p:nvPicPr>
        <p:blipFill rotWithShape="1">
          <a:blip r:embed="rId2"/>
          <a:srcRect l="23333" t="17392" r="28334" b="8498"/>
          <a:stretch/>
        </p:blipFill>
        <p:spPr>
          <a:xfrm>
            <a:off x="0" y="914400"/>
            <a:ext cx="9144000" cy="5943600"/>
          </a:xfrm>
          <a:prstGeom prst="rect">
            <a:avLst/>
          </a:prstGeom>
        </p:spPr>
      </p:pic>
      <p:sp>
        <p:nvSpPr>
          <p:cNvPr id="6" name="Arrow: Right 5">
            <a:extLst>
              <a:ext uri="{FF2B5EF4-FFF2-40B4-BE49-F238E27FC236}">
                <a16:creationId xmlns:a16="http://schemas.microsoft.com/office/drawing/2014/main" id="{F5B435A2-2203-456D-8F8A-780F14966406}"/>
              </a:ext>
            </a:extLst>
          </p:cNvPr>
          <p:cNvSpPr/>
          <p:nvPr/>
        </p:nvSpPr>
        <p:spPr>
          <a:xfrm rot="5400000">
            <a:off x="3022850" y="492637"/>
            <a:ext cx="555506"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A7D606B-1F9F-4E43-8300-2FB3F4417E10}"/>
              </a:ext>
            </a:extLst>
          </p:cNvPr>
          <p:cNvSpPr/>
          <p:nvPr/>
        </p:nvSpPr>
        <p:spPr>
          <a:xfrm rot="5400000">
            <a:off x="5940234" y="495753"/>
            <a:ext cx="549275"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AF7B3734-179F-4B44-A687-7FC71BA330AA}"/>
              </a:ext>
            </a:extLst>
          </p:cNvPr>
          <p:cNvSpPr/>
          <p:nvPr/>
        </p:nvSpPr>
        <p:spPr>
          <a:xfrm rot="16200000">
            <a:off x="428244" y="1933956"/>
            <a:ext cx="484632" cy="579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19705C-8C49-4FEC-BE51-E2AC7ABE8433}"/>
              </a:ext>
            </a:extLst>
          </p:cNvPr>
          <p:cNvSpPr/>
          <p:nvPr/>
        </p:nvSpPr>
        <p:spPr>
          <a:xfrm>
            <a:off x="3572932" y="1600199"/>
            <a:ext cx="2294468" cy="38749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B4C9126-6A49-4719-8DE9-AC16EEBB6120}"/>
              </a:ext>
            </a:extLst>
          </p:cNvPr>
          <p:cNvSpPr/>
          <p:nvPr/>
        </p:nvSpPr>
        <p:spPr>
          <a:xfrm>
            <a:off x="6629400" y="1611488"/>
            <a:ext cx="1600200" cy="38749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7C3E0B-49D4-403D-9CE8-E5F7972BC989}"/>
              </a:ext>
            </a:extLst>
          </p:cNvPr>
          <p:cNvSpPr/>
          <p:nvPr/>
        </p:nvSpPr>
        <p:spPr>
          <a:xfrm>
            <a:off x="2001238" y="1600200"/>
            <a:ext cx="809694"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743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DE2300-D827-4E3E-B87D-C15F2A6FAFE3}"/>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From the IRR</a:t>
            </a:r>
          </a:p>
        </p:txBody>
      </p:sp>
      <p:pic>
        <p:nvPicPr>
          <p:cNvPr id="4" name="Picture 3">
            <a:extLst>
              <a:ext uri="{FF2B5EF4-FFF2-40B4-BE49-F238E27FC236}">
                <a16:creationId xmlns:a16="http://schemas.microsoft.com/office/drawing/2014/main" id="{4C71BFF0-ACAA-4B70-A2EE-562568CAB17A}"/>
              </a:ext>
            </a:extLst>
          </p:cNvPr>
          <p:cNvPicPr>
            <a:picLocks noChangeAspect="1"/>
          </p:cNvPicPr>
          <p:nvPr/>
        </p:nvPicPr>
        <p:blipFill rotWithShape="1">
          <a:blip r:embed="rId2"/>
          <a:srcRect l="24167" t="26285" r="28334" b="7016"/>
          <a:stretch/>
        </p:blipFill>
        <p:spPr>
          <a:xfrm>
            <a:off x="0" y="1371600"/>
            <a:ext cx="9144000" cy="5333999"/>
          </a:xfrm>
          <a:prstGeom prst="rect">
            <a:avLst/>
          </a:prstGeom>
        </p:spPr>
      </p:pic>
    </p:spTree>
    <p:extLst>
      <p:ext uri="{BB962C8B-B14F-4D97-AF65-F5344CB8AC3E}">
        <p14:creationId xmlns:p14="http://schemas.microsoft.com/office/powerpoint/2010/main" val="357303558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1755AF-1F6E-48FC-AC25-25CECFB75B92}"/>
              </a:ext>
            </a:extLst>
          </p:cNvPr>
          <p:cNvSpPr>
            <a:spLocks noGrp="1"/>
          </p:cNvSpPr>
          <p:nvPr>
            <p:ph idx="1"/>
          </p:nvPr>
        </p:nvSpPr>
        <p:spPr>
          <a:xfrm>
            <a:off x="457200" y="914400"/>
            <a:ext cx="8534400" cy="4525963"/>
          </a:xfrm>
        </p:spPr>
        <p:txBody>
          <a:bodyPr/>
          <a:lstStyle/>
          <a:p>
            <a:pPr marL="0" indent="0">
              <a:buNone/>
            </a:pPr>
            <a:r>
              <a:rPr lang="en-US" dirty="0">
                <a:solidFill>
                  <a:srgbClr val="92D050"/>
                </a:solidFill>
              </a:rPr>
              <a:t>Section 16. </a:t>
            </a:r>
            <a:r>
              <a:rPr lang="en-US" dirty="0"/>
              <a:t>Safety and Health Training</a:t>
            </a:r>
          </a:p>
          <a:p>
            <a:pPr marL="0" indent="0">
              <a:buNone/>
            </a:pPr>
            <a:endParaRPr lang="en-US" dirty="0"/>
          </a:p>
          <a:p>
            <a:pPr marL="514350" indent="-514350">
              <a:buAutoNum type="alphaLcParenR"/>
            </a:pPr>
            <a:r>
              <a:rPr lang="en-US" dirty="0"/>
              <a:t>All OSH personnel – Mandatory BOSH</a:t>
            </a:r>
          </a:p>
          <a:p>
            <a:pPr marL="514350" indent="-514350">
              <a:buAutoNum type="alphaLcParenR"/>
            </a:pPr>
            <a:r>
              <a:rPr lang="en-US" dirty="0"/>
              <a:t>All workers- Mandatory 8HRS OSH Seminar</a:t>
            </a:r>
          </a:p>
          <a:p>
            <a:pPr marL="514350" indent="-514350">
              <a:buAutoNum type="alphaLcParenR"/>
            </a:pPr>
            <a:r>
              <a:rPr lang="en-US" dirty="0"/>
              <a:t>Specialized training for workers in:</a:t>
            </a:r>
          </a:p>
          <a:p>
            <a:pPr>
              <a:buFontTx/>
              <a:buChar char="-"/>
            </a:pPr>
            <a:r>
              <a:rPr lang="en-US" sz="2800" dirty="0"/>
              <a:t>Equipment and Scaffolds erection, operation and dismantling, Structural erections, Excavation, Blasting operation, Demolition, Confined spaces</a:t>
            </a:r>
          </a:p>
          <a:p>
            <a:pPr>
              <a:buFontTx/>
              <a:buChar char="-"/>
            </a:pPr>
            <a:r>
              <a:rPr lang="en-US" sz="2800" dirty="0"/>
              <a:t>Hazardous chemicals, welding and flame cutting</a:t>
            </a:r>
          </a:p>
          <a:p>
            <a:pPr marL="0" indent="0">
              <a:buNone/>
            </a:pPr>
            <a:r>
              <a:rPr lang="en-US" dirty="0"/>
              <a:t>				</a:t>
            </a:r>
          </a:p>
        </p:txBody>
      </p:sp>
    </p:spTree>
    <p:extLst>
      <p:ext uri="{BB962C8B-B14F-4D97-AF65-F5344CB8AC3E}">
        <p14:creationId xmlns:p14="http://schemas.microsoft.com/office/powerpoint/2010/main" val="103484057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5"/>
          <p:cNvSpPr txBox="1">
            <a:spLocks noChangeArrowheads="1"/>
          </p:cNvSpPr>
          <p:nvPr/>
        </p:nvSpPr>
        <p:spPr bwMode="auto">
          <a:xfrm>
            <a:off x="3733800" y="2209460"/>
            <a:ext cx="4648200" cy="367393"/>
          </a:xfrm>
          <a:prstGeom prst="rect">
            <a:avLst/>
          </a:prstGeom>
          <a:noFill/>
          <a:ln w="9525">
            <a:noFill/>
            <a:miter lim="800000"/>
            <a:headEnd/>
            <a:tailEnd/>
          </a:ln>
        </p:spPr>
        <p:txBody>
          <a:bodyPr>
            <a:spAutoFit/>
          </a:bodyPr>
          <a:lstStyle/>
          <a:p>
            <a:pPr>
              <a:spcBef>
                <a:spcPct val="50000"/>
              </a:spcBef>
            </a:pPr>
            <a:endParaRPr lang="en-GB">
              <a:latin typeface="Arial" charset="0"/>
            </a:endParaRPr>
          </a:p>
        </p:txBody>
      </p:sp>
      <p:sp>
        <p:nvSpPr>
          <p:cNvPr id="5" name="Title 4"/>
          <p:cNvSpPr>
            <a:spLocks noGrp="1"/>
          </p:cNvSpPr>
          <p:nvPr>
            <p:ph type="title"/>
          </p:nvPr>
        </p:nvSpPr>
        <p:spPr/>
        <p:txBody>
          <a:bodyPr>
            <a:normAutofit fontScale="90000"/>
          </a:bodyPr>
          <a:lstStyle/>
          <a:p>
            <a:r>
              <a:rPr lang="en-US"/>
              <a:t>OSH LEGISLATIONS </a:t>
            </a:r>
            <a:br>
              <a:rPr lang="en-US"/>
            </a:br>
            <a:endParaRPr lang="en-US" dirty="0"/>
          </a:p>
        </p:txBody>
      </p:sp>
      <p:sp>
        <p:nvSpPr>
          <p:cNvPr id="8" name="Content Placeholder 7"/>
          <p:cNvSpPr>
            <a:spLocks noGrp="1"/>
          </p:cNvSpPr>
          <p:nvPr>
            <p:ph idx="1"/>
          </p:nvPr>
        </p:nvSpPr>
        <p:spPr/>
        <p:txBody>
          <a:bodyPr/>
          <a:lstStyle/>
          <a:p>
            <a:r>
              <a:rPr lang="en-US" b="1" dirty="0">
                <a:solidFill>
                  <a:srgbClr val="FF0000"/>
                </a:solidFill>
              </a:rPr>
              <a:t> </a:t>
            </a:r>
            <a:r>
              <a:rPr lang="en-US" b="1" dirty="0">
                <a:solidFill>
                  <a:srgbClr val="92D050"/>
                </a:solidFill>
              </a:rPr>
              <a:t>P.D. 442, Chapter II - Article 162  </a:t>
            </a:r>
          </a:p>
          <a:p>
            <a:pPr lvl="1"/>
            <a:r>
              <a:rPr lang="en-US" dirty="0"/>
              <a:t>The Secretary of Labor shall by appropriate order set and enforce </a:t>
            </a:r>
            <a:r>
              <a:rPr lang="en-US" b="1" u="sng" dirty="0"/>
              <a:t>mandatory OSH Standards </a:t>
            </a:r>
            <a:r>
              <a:rPr lang="en-US" dirty="0"/>
              <a:t>to eliminate or reduce OSH hazards in all workplaces and institute new and update existing programs to ensure safe and healthful working conditions in all places of employment</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DE2300-D827-4E3E-B87D-C15F2A6FAFE3}"/>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From the IRR</a:t>
            </a:r>
          </a:p>
        </p:txBody>
      </p:sp>
      <p:pic>
        <p:nvPicPr>
          <p:cNvPr id="2" name="Picture 1">
            <a:extLst>
              <a:ext uri="{FF2B5EF4-FFF2-40B4-BE49-F238E27FC236}">
                <a16:creationId xmlns:a16="http://schemas.microsoft.com/office/drawing/2014/main" id="{99026297-E313-45C8-A524-17D1E87C830B}"/>
              </a:ext>
            </a:extLst>
          </p:cNvPr>
          <p:cNvPicPr>
            <a:picLocks noChangeAspect="1"/>
          </p:cNvPicPr>
          <p:nvPr/>
        </p:nvPicPr>
        <p:blipFill rotWithShape="1">
          <a:blip r:embed="rId2"/>
          <a:srcRect l="23333" t="26285" r="28333" b="30731"/>
          <a:stretch/>
        </p:blipFill>
        <p:spPr>
          <a:xfrm>
            <a:off x="-2822" y="1371600"/>
            <a:ext cx="9144000" cy="4724401"/>
          </a:xfrm>
          <a:prstGeom prst="rect">
            <a:avLst/>
          </a:prstGeom>
        </p:spPr>
      </p:pic>
    </p:spTree>
    <p:extLst>
      <p:ext uri="{BB962C8B-B14F-4D97-AF65-F5344CB8AC3E}">
        <p14:creationId xmlns:p14="http://schemas.microsoft.com/office/powerpoint/2010/main" val="1094691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DE2300-D827-4E3E-B87D-C15F2A6FAFE3}"/>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From the IRR</a:t>
            </a:r>
          </a:p>
        </p:txBody>
      </p:sp>
      <p:pic>
        <p:nvPicPr>
          <p:cNvPr id="3" name="Picture 2">
            <a:extLst>
              <a:ext uri="{FF2B5EF4-FFF2-40B4-BE49-F238E27FC236}">
                <a16:creationId xmlns:a16="http://schemas.microsoft.com/office/drawing/2014/main" id="{C4679588-C180-4A1B-A19C-8C71E7CE81D0}"/>
              </a:ext>
            </a:extLst>
          </p:cNvPr>
          <p:cNvPicPr>
            <a:picLocks noChangeAspect="1"/>
          </p:cNvPicPr>
          <p:nvPr/>
        </p:nvPicPr>
        <p:blipFill rotWithShape="1">
          <a:blip r:embed="rId2"/>
          <a:srcRect l="23333" t="18874" r="28333" b="20356"/>
          <a:stretch/>
        </p:blipFill>
        <p:spPr>
          <a:xfrm>
            <a:off x="0" y="1447800"/>
            <a:ext cx="9144000" cy="5289021"/>
          </a:xfrm>
          <a:prstGeom prst="rect">
            <a:avLst/>
          </a:prstGeom>
        </p:spPr>
      </p:pic>
    </p:spTree>
    <p:extLst>
      <p:ext uri="{BB962C8B-B14F-4D97-AF65-F5344CB8AC3E}">
        <p14:creationId xmlns:p14="http://schemas.microsoft.com/office/powerpoint/2010/main" val="25400639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DE2300-D827-4E3E-B87D-C15F2A6FAFE3}"/>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From the IRR</a:t>
            </a:r>
          </a:p>
        </p:txBody>
      </p:sp>
      <p:pic>
        <p:nvPicPr>
          <p:cNvPr id="3" name="Picture 2">
            <a:extLst>
              <a:ext uri="{FF2B5EF4-FFF2-40B4-BE49-F238E27FC236}">
                <a16:creationId xmlns:a16="http://schemas.microsoft.com/office/drawing/2014/main" id="{5E099EC1-D207-4013-8298-88776CA5DD98}"/>
              </a:ext>
            </a:extLst>
          </p:cNvPr>
          <p:cNvPicPr>
            <a:picLocks noChangeAspect="1"/>
          </p:cNvPicPr>
          <p:nvPr/>
        </p:nvPicPr>
        <p:blipFill rotWithShape="1">
          <a:blip r:embed="rId2"/>
          <a:srcRect l="23333" t="28610" r="28333" b="23321"/>
          <a:stretch/>
        </p:blipFill>
        <p:spPr>
          <a:xfrm>
            <a:off x="0" y="1690688"/>
            <a:ext cx="9144000" cy="5014912"/>
          </a:xfrm>
          <a:prstGeom prst="rect">
            <a:avLst/>
          </a:prstGeom>
        </p:spPr>
      </p:pic>
    </p:spTree>
    <p:extLst>
      <p:ext uri="{BB962C8B-B14F-4D97-AF65-F5344CB8AC3E}">
        <p14:creationId xmlns:p14="http://schemas.microsoft.com/office/powerpoint/2010/main" val="362009566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DE2300-D827-4E3E-B87D-C15F2A6FAFE3}"/>
              </a:ext>
            </a:extLst>
          </p:cNvPr>
          <p:cNvSpPr>
            <a:spLocks noGrp="1"/>
          </p:cNvSpPr>
          <p:nvPr>
            <p:ph type="title"/>
          </p:nvPr>
        </p:nvSpPr>
        <p:spPr>
          <a:xfrm>
            <a:off x="628650" y="365125"/>
            <a:ext cx="7886700" cy="1325563"/>
          </a:xfrm>
        </p:spPr>
        <p:txBody>
          <a:bodyPr/>
          <a:lstStyle/>
          <a:p>
            <a:r>
              <a:rPr lang="en-US" dirty="0">
                <a:latin typeface="Times New Roman" panose="02020603050405020304" pitchFamily="18" charset="0"/>
                <a:cs typeface="Times New Roman" panose="02020603050405020304" pitchFamily="18" charset="0"/>
              </a:rPr>
              <a:t>From the IRR</a:t>
            </a:r>
          </a:p>
        </p:txBody>
      </p:sp>
      <p:pic>
        <p:nvPicPr>
          <p:cNvPr id="2" name="Picture 1">
            <a:extLst>
              <a:ext uri="{FF2B5EF4-FFF2-40B4-BE49-F238E27FC236}">
                <a16:creationId xmlns:a16="http://schemas.microsoft.com/office/drawing/2014/main" id="{E89DB51C-9558-421D-B125-C9BE614567B9}"/>
              </a:ext>
            </a:extLst>
          </p:cNvPr>
          <p:cNvPicPr>
            <a:picLocks noChangeAspect="1"/>
          </p:cNvPicPr>
          <p:nvPr/>
        </p:nvPicPr>
        <p:blipFill rotWithShape="1">
          <a:blip r:embed="rId2"/>
          <a:srcRect l="23333" t="32214" r="28333" b="7016"/>
          <a:stretch/>
        </p:blipFill>
        <p:spPr>
          <a:xfrm>
            <a:off x="0" y="1371601"/>
            <a:ext cx="9144000" cy="5257800"/>
          </a:xfrm>
          <a:prstGeom prst="rect">
            <a:avLst/>
          </a:prstGeom>
        </p:spPr>
      </p:pic>
    </p:spTree>
    <p:extLst>
      <p:ext uri="{BB962C8B-B14F-4D97-AF65-F5344CB8AC3E}">
        <p14:creationId xmlns:p14="http://schemas.microsoft.com/office/powerpoint/2010/main" val="100022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AD4B0-10DD-41AD-A910-6A137440B49C}"/>
              </a:ext>
            </a:extLst>
          </p:cNvPr>
          <p:cNvSpPr>
            <a:spLocks noGrp="1"/>
          </p:cNvSpPr>
          <p:nvPr>
            <p:ph idx="1"/>
          </p:nvPr>
        </p:nvSpPr>
        <p:spPr/>
        <p:txBody>
          <a:bodyPr/>
          <a:lstStyle/>
          <a:p>
            <a:pPr marL="0" indent="0">
              <a:buNone/>
            </a:pPr>
            <a:r>
              <a:rPr lang="en-US" dirty="0"/>
              <a:t>Section</a:t>
            </a:r>
            <a:r>
              <a:rPr lang="en-US" dirty="0">
                <a:solidFill>
                  <a:srgbClr val="92D050"/>
                </a:solidFill>
              </a:rPr>
              <a:t> 17. </a:t>
            </a:r>
            <a:r>
              <a:rPr lang="en-US" dirty="0"/>
              <a:t>OSH Reports</a:t>
            </a:r>
          </a:p>
          <a:p>
            <a:pPr marL="0" indent="0">
              <a:buNone/>
            </a:pPr>
            <a:r>
              <a:rPr lang="en-US" dirty="0"/>
              <a:t>	All employers, contractors or subcontractors, shall submit all OSH reports and notifications prescribed by DOLE.</a:t>
            </a:r>
          </a:p>
        </p:txBody>
      </p:sp>
      <p:pic>
        <p:nvPicPr>
          <p:cNvPr id="4" name="Picture 3">
            <a:extLst>
              <a:ext uri="{FF2B5EF4-FFF2-40B4-BE49-F238E27FC236}">
                <a16:creationId xmlns:a16="http://schemas.microsoft.com/office/drawing/2014/main" id="{8AFBB5B6-51C5-4AC8-B90F-D09B364E841D}"/>
              </a:ext>
            </a:extLst>
          </p:cNvPr>
          <p:cNvPicPr>
            <a:picLocks noChangeAspect="1"/>
          </p:cNvPicPr>
          <p:nvPr/>
        </p:nvPicPr>
        <p:blipFill rotWithShape="1">
          <a:blip r:embed="rId2"/>
          <a:srcRect l="30000" t="11963" r="30833" b="7016"/>
          <a:stretch/>
        </p:blipFill>
        <p:spPr>
          <a:xfrm>
            <a:off x="457200" y="3776062"/>
            <a:ext cx="2489708" cy="2895600"/>
          </a:xfrm>
          <a:prstGeom prst="rect">
            <a:avLst/>
          </a:prstGeom>
        </p:spPr>
      </p:pic>
      <p:pic>
        <p:nvPicPr>
          <p:cNvPr id="5" name="Picture 4">
            <a:extLst>
              <a:ext uri="{FF2B5EF4-FFF2-40B4-BE49-F238E27FC236}">
                <a16:creationId xmlns:a16="http://schemas.microsoft.com/office/drawing/2014/main" id="{541A85D5-CDD0-412B-8B2C-8EA99242BBFC}"/>
              </a:ext>
            </a:extLst>
          </p:cNvPr>
          <p:cNvPicPr>
            <a:picLocks noChangeAspect="1"/>
          </p:cNvPicPr>
          <p:nvPr/>
        </p:nvPicPr>
        <p:blipFill rotWithShape="1">
          <a:blip r:embed="rId3"/>
          <a:srcRect l="833" t="24803" b="8498"/>
          <a:stretch/>
        </p:blipFill>
        <p:spPr>
          <a:xfrm>
            <a:off x="3352799" y="3863180"/>
            <a:ext cx="5300045" cy="2004219"/>
          </a:xfrm>
          <a:prstGeom prst="rect">
            <a:avLst/>
          </a:prstGeom>
        </p:spPr>
      </p:pic>
    </p:spTree>
    <p:extLst>
      <p:ext uri="{BB962C8B-B14F-4D97-AF65-F5344CB8AC3E}">
        <p14:creationId xmlns:p14="http://schemas.microsoft.com/office/powerpoint/2010/main" val="413858486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EE780-F98A-48EC-9AEC-23CCBBC0AB23}"/>
              </a:ext>
            </a:extLst>
          </p:cNvPr>
          <p:cNvSpPr>
            <a:spLocks noGrp="1"/>
          </p:cNvSpPr>
          <p:nvPr>
            <p:ph idx="1"/>
          </p:nvPr>
        </p:nvSpPr>
        <p:spPr/>
        <p:txBody>
          <a:bodyPr/>
          <a:lstStyle/>
          <a:p>
            <a:pPr marL="0" indent="0">
              <a:buNone/>
            </a:pPr>
            <a:r>
              <a:rPr lang="en-US" dirty="0">
                <a:solidFill>
                  <a:srgbClr val="92D050"/>
                </a:solidFill>
              </a:rPr>
              <a:t>Section 18. </a:t>
            </a:r>
            <a:r>
              <a:rPr lang="en-US" dirty="0"/>
              <a:t>Workers’ Competency Certification</a:t>
            </a:r>
          </a:p>
          <a:p>
            <a:pPr marL="0" indent="0">
              <a:buNone/>
            </a:pPr>
            <a:r>
              <a:rPr lang="en-US" dirty="0"/>
              <a:t>	</a:t>
            </a:r>
            <a:r>
              <a:rPr lang="en-US" b="1" dirty="0"/>
              <a:t>TESDA</a:t>
            </a:r>
            <a:r>
              <a:rPr lang="en-US" dirty="0"/>
              <a:t> and </a:t>
            </a:r>
            <a:r>
              <a:rPr lang="en-US" b="1" dirty="0"/>
              <a:t>PRC</a:t>
            </a:r>
            <a:r>
              <a:rPr lang="en-US" dirty="0"/>
              <a:t> shall:</a:t>
            </a:r>
          </a:p>
          <a:p>
            <a:pPr marL="0" indent="0">
              <a:buNone/>
            </a:pPr>
            <a:r>
              <a:rPr lang="en-US" dirty="0"/>
              <a:t>	-establish national competency standards</a:t>
            </a:r>
          </a:p>
          <a:p>
            <a:pPr marL="0" indent="0">
              <a:buNone/>
            </a:pPr>
            <a:r>
              <a:rPr lang="en-US" dirty="0"/>
              <a:t>	-prepare guidelines on competency assessment and certification for critical operations</a:t>
            </a:r>
          </a:p>
          <a:p>
            <a:pPr marL="0" indent="0">
              <a:buNone/>
            </a:pPr>
            <a:endParaRPr lang="en-US" dirty="0"/>
          </a:p>
        </p:txBody>
      </p:sp>
      <p:pic>
        <p:nvPicPr>
          <p:cNvPr id="4" name="Picture 3">
            <a:extLst>
              <a:ext uri="{FF2B5EF4-FFF2-40B4-BE49-F238E27FC236}">
                <a16:creationId xmlns:a16="http://schemas.microsoft.com/office/drawing/2014/main" id="{E0035DB8-33D9-4688-BF01-7AB8FAF108D8}"/>
              </a:ext>
            </a:extLst>
          </p:cNvPr>
          <p:cNvPicPr>
            <a:picLocks noChangeAspect="1"/>
          </p:cNvPicPr>
          <p:nvPr/>
        </p:nvPicPr>
        <p:blipFill>
          <a:blip r:embed="rId2"/>
          <a:stretch>
            <a:fillRect/>
          </a:stretch>
        </p:blipFill>
        <p:spPr>
          <a:xfrm>
            <a:off x="2590800" y="4520475"/>
            <a:ext cx="1474650" cy="1474650"/>
          </a:xfrm>
          <a:prstGeom prst="rect">
            <a:avLst/>
          </a:prstGeom>
        </p:spPr>
      </p:pic>
      <p:pic>
        <p:nvPicPr>
          <p:cNvPr id="5" name="Picture 4">
            <a:extLst>
              <a:ext uri="{FF2B5EF4-FFF2-40B4-BE49-F238E27FC236}">
                <a16:creationId xmlns:a16="http://schemas.microsoft.com/office/drawing/2014/main" id="{1819FB10-42A4-4726-91AF-B0B762AB71E2}"/>
              </a:ext>
            </a:extLst>
          </p:cNvPr>
          <p:cNvPicPr>
            <a:picLocks noChangeAspect="1"/>
          </p:cNvPicPr>
          <p:nvPr/>
        </p:nvPicPr>
        <p:blipFill>
          <a:blip r:embed="rId3"/>
          <a:stretch>
            <a:fillRect/>
          </a:stretch>
        </p:blipFill>
        <p:spPr>
          <a:xfrm>
            <a:off x="5210658" y="4520475"/>
            <a:ext cx="1474650" cy="1474650"/>
          </a:xfrm>
          <a:prstGeom prst="rect">
            <a:avLst/>
          </a:prstGeom>
        </p:spPr>
      </p:pic>
    </p:spTree>
    <p:extLst>
      <p:ext uri="{BB962C8B-B14F-4D97-AF65-F5344CB8AC3E}">
        <p14:creationId xmlns:p14="http://schemas.microsoft.com/office/powerpoint/2010/main" val="239131768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70403A-A10E-4C65-A893-2D11C289D15B}"/>
              </a:ext>
            </a:extLst>
          </p:cNvPr>
          <p:cNvSpPr>
            <a:spLocks noGrp="1"/>
          </p:cNvSpPr>
          <p:nvPr>
            <p:ph idx="1"/>
          </p:nvPr>
        </p:nvSpPr>
        <p:spPr>
          <a:xfrm>
            <a:off x="457200" y="381000"/>
            <a:ext cx="8229600" cy="6096000"/>
          </a:xfrm>
        </p:spPr>
        <p:txBody>
          <a:bodyPr/>
          <a:lstStyle/>
          <a:p>
            <a:pPr marL="0" indent="0">
              <a:buNone/>
            </a:pPr>
            <a:r>
              <a:rPr lang="en-US" dirty="0"/>
              <a:t>Critical Operations:</a:t>
            </a:r>
          </a:p>
          <a:p>
            <a:pPr marL="514350" indent="-514350">
              <a:buAutoNum type="alphaLcParenR"/>
            </a:pPr>
            <a:r>
              <a:rPr lang="en-US" dirty="0"/>
              <a:t>Performance of a job affects peoples’ lives and safety</a:t>
            </a:r>
          </a:p>
          <a:p>
            <a:pPr marL="514350" indent="-514350">
              <a:buAutoNum type="alphaLcParenR"/>
            </a:pPr>
            <a:r>
              <a:rPr lang="en-US" dirty="0"/>
              <a:t>Job involves handling of tools, equipment and supplies</a:t>
            </a:r>
          </a:p>
          <a:p>
            <a:pPr marL="514350" indent="-514350">
              <a:buAutoNum type="alphaLcParenR"/>
            </a:pPr>
            <a:r>
              <a:rPr lang="en-US" dirty="0"/>
              <a:t>Job requires long period of education and training</a:t>
            </a:r>
          </a:p>
          <a:p>
            <a:pPr marL="514350" indent="-514350">
              <a:buAutoNum type="alphaLcParenR"/>
            </a:pPr>
            <a:r>
              <a:rPr lang="en-US" dirty="0"/>
              <a:t>Performance of a job may compromise the safety, health and environmental concerns within the immediate vicinity of the establishment</a:t>
            </a:r>
          </a:p>
        </p:txBody>
      </p:sp>
    </p:spTree>
    <p:extLst>
      <p:ext uri="{BB962C8B-B14F-4D97-AF65-F5344CB8AC3E}">
        <p14:creationId xmlns:p14="http://schemas.microsoft.com/office/powerpoint/2010/main" val="221314466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E43ECF-B0FE-4957-A8F3-005DCEEF629E}"/>
              </a:ext>
            </a:extLst>
          </p:cNvPr>
          <p:cNvSpPr>
            <a:spLocks noGrp="1"/>
          </p:cNvSpPr>
          <p:nvPr>
            <p:ph idx="1"/>
          </p:nvPr>
        </p:nvSpPr>
        <p:spPr>
          <a:xfrm>
            <a:off x="228600" y="838200"/>
            <a:ext cx="8763000" cy="5287963"/>
          </a:xfrm>
        </p:spPr>
        <p:txBody>
          <a:bodyPr/>
          <a:lstStyle/>
          <a:p>
            <a:pPr marL="0" indent="0">
              <a:buNone/>
            </a:pPr>
            <a:r>
              <a:rPr lang="en-US" dirty="0">
                <a:solidFill>
                  <a:srgbClr val="92D050"/>
                </a:solidFill>
              </a:rPr>
              <a:t>Section 19. </a:t>
            </a:r>
            <a:r>
              <a:rPr lang="en-US" dirty="0"/>
              <a:t>Workers’ Welfare Facilities</a:t>
            </a:r>
          </a:p>
          <a:p>
            <a:pPr marL="0" indent="0">
              <a:buNone/>
            </a:pPr>
            <a:r>
              <a:rPr lang="en-US" dirty="0"/>
              <a:t>All places where work is undertaken shall have:</a:t>
            </a:r>
          </a:p>
          <a:p>
            <a:pPr marL="514350" indent="-514350">
              <a:buAutoNum type="alphaLcParenR"/>
            </a:pPr>
            <a:r>
              <a:rPr lang="en-US" dirty="0"/>
              <a:t>Adequate supply of safe drinking water;</a:t>
            </a:r>
          </a:p>
          <a:p>
            <a:pPr marL="514350" indent="-514350">
              <a:buAutoNum type="alphaLcParenR"/>
            </a:pPr>
            <a:r>
              <a:rPr lang="en-US" dirty="0"/>
              <a:t>Adequate sanitary and washing facilities;</a:t>
            </a:r>
          </a:p>
          <a:p>
            <a:pPr marL="514350" indent="-514350">
              <a:buAutoNum type="alphaLcParenR"/>
            </a:pPr>
            <a:r>
              <a:rPr lang="en-US" dirty="0"/>
              <a:t>Suitable living accommodation for workers;</a:t>
            </a:r>
          </a:p>
          <a:p>
            <a:pPr marL="514350" indent="-514350">
              <a:buAutoNum type="alphaLcParenR"/>
            </a:pPr>
            <a:r>
              <a:rPr lang="en-US" dirty="0"/>
              <a:t>Separate sanitary, washing and sleeping facilities for men and women workers</a:t>
            </a:r>
          </a:p>
        </p:txBody>
      </p:sp>
      <p:pic>
        <p:nvPicPr>
          <p:cNvPr id="4" name="Picture 3">
            <a:extLst>
              <a:ext uri="{FF2B5EF4-FFF2-40B4-BE49-F238E27FC236}">
                <a16:creationId xmlns:a16="http://schemas.microsoft.com/office/drawing/2014/main" id="{8B9AFDBF-440F-4ED4-9CC5-3BC2C102B80F}"/>
              </a:ext>
            </a:extLst>
          </p:cNvPr>
          <p:cNvPicPr>
            <a:picLocks noChangeAspect="1"/>
          </p:cNvPicPr>
          <p:nvPr/>
        </p:nvPicPr>
        <p:blipFill>
          <a:blip r:embed="rId2"/>
          <a:stretch>
            <a:fillRect/>
          </a:stretch>
        </p:blipFill>
        <p:spPr>
          <a:xfrm>
            <a:off x="381000" y="4876800"/>
            <a:ext cx="2857500" cy="1609725"/>
          </a:xfrm>
          <a:prstGeom prst="rect">
            <a:avLst/>
          </a:prstGeom>
        </p:spPr>
      </p:pic>
      <p:pic>
        <p:nvPicPr>
          <p:cNvPr id="5" name="Picture 4">
            <a:extLst>
              <a:ext uri="{FF2B5EF4-FFF2-40B4-BE49-F238E27FC236}">
                <a16:creationId xmlns:a16="http://schemas.microsoft.com/office/drawing/2014/main" id="{91B4F8D7-DB52-43BC-A079-945FF4543C56}"/>
              </a:ext>
            </a:extLst>
          </p:cNvPr>
          <p:cNvPicPr>
            <a:picLocks noChangeAspect="1"/>
          </p:cNvPicPr>
          <p:nvPr/>
        </p:nvPicPr>
        <p:blipFill>
          <a:blip r:embed="rId3"/>
          <a:stretch>
            <a:fillRect/>
          </a:stretch>
        </p:blipFill>
        <p:spPr>
          <a:xfrm>
            <a:off x="3320745" y="4891882"/>
            <a:ext cx="2502510" cy="1414462"/>
          </a:xfrm>
          <a:prstGeom prst="rect">
            <a:avLst/>
          </a:prstGeom>
        </p:spPr>
      </p:pic>
      <p:pic>
        <p:nvPicPr>
          <p:cNvPr id="6" name="Picture 5">
            <a:extLst>
              <a:ext uri="{FF2B5EF4-FFF2-40B4-BE49-F238E27FC236}">
                <a16:creationId xmlns:a16="http://schemas.microsoft.com/office/drawing/2014/main" id="{EB75DE9A-C889-4862-A6F9-0F1E59FAEE14}"/>
              </a:ext>
            </a:extLst>
          </p:cNvPr>
          <p:cNvPicPr>
            <a:picLocks noChangeAspect="1"/>
          </p:cNvPicPr>
          <p:nvPr/>
        </p:nvPicPr>
        <p:blipFill>
          <a:blip r:embed="rId4"/>
          <a:stretch>
            <a:fillRect/>
          </a:stretch>
        </p:blipFill>
        <p:spPr>
          <a:xfrm>
            <a:off x="5905500" y="4876800"/>
            <a:ext cx="2619375" cy="1743075"/>
          </a:xfrm>
          <a:prstGeom prst="rect">
            <a:avLst/>
          </a:prstGeom>
        </p:spPr>
      </p:pic>
    </p:spTree>
    <p:extLst>
      <p:ext uri="{BB962C8B-B14F-4D97-AF65-F5344CB8AC3E}">
        <p14:creationId xmlns:p14="http://schemas.microsoft.com/office/powerpoint/2010/main" val="15665649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66FF6-0411-4DAE-944C-BA401B4B4AA3}"/>
              </a:ext>
            </a:extLst>
          </p:cNvPr>
          <p:cNvSpPr>
            <a:spLocks noGrp="1"/>
          </p:cNvSpPr>
          <p:nvPr>
            <p:ph idx="1"/>
          </p:nvPr>
        </p:nvSpPr>
        <p:spPr>
          <a:xfrm>
            <a:off x="457200" y="457200"/>
            <a:ext cx="8229600" cy="4525963"/>
          </a:xfrm>
        </p:spPr>
        <p:txBody>
          <a:bodyPr/>
          <a:lstStyle/>
          <a:p>
            <a:pPr marL="0" indent="0">
              <a:buNone/>
            </a:pPr>
            <a:r>
              <a:rPr lang="en-US" dirty="0">
                <a:solidFill>
                  <a:srgbClr val="92D050"/>
                </a:solidFill>
              </a:rPr>
              <a:t>Section 20. </a:t>
            </a:r>
            <a:r>
              <a:rPr lang="en-US" dirty="0"/>
              <a:t>Cost of Safety and Health Programs</a:t>
            </a:r>
          </a:p>
          <a:p>
            <a:pPr marL="0" indent="0">
              <a:buNone/>
            </a:pPr>
            <a:r>
              <a:rPr lang="en-US" dirty="0"/>
              <a:t>	-The total cost of implementing a duly approved OSH program shall be an integral part of the operations cost.</a:t>
            </a:r>
          </a:p>
          <a:p>
            <a:pPr marL="0" indent="0">
              <a:buNone/>
            </a:pPr>
            <a:r>
              <a:rPr lang="en-US" dirty="0"/>
              <a:t>	-It shall be a separate pay item in construction and in all contracting or subcontracting arrangements.</a:t>
            </a:r>
          </a:p>
        </p:txBody>
      </p:sp>
      <p:pic>
        <p:nvPicPr>
          <p:cNvPr id="4" name="Picture 3">
            <a:extLst>
              <a:ext uri="{FF2B5EF4-FFF2-40B4-BE49-F238E27FC236}">
                <a16:creationId xmlns:a16="http://schemas.microsoft.com/office/drawing/2014/main" id="{688B0B54-2F73-4ABD-9569-1A059EC350AE}"/>
              </a:ext>
            </a:extLst>
          </p:cNvPr>
          <p:cNvPicPr>
            <a:picLocks noChangeAspect="1"/>
          </p:cNvPicPr>
          <p:nvPr/>
        </p:nvPicPr>
        <p:blipFill>
          <a:blip r:embed="rId2"/>
          <a:stretch>
            <a:fillRect/>
          </a:stretch>
        </p:blipFill>
        <p:spPr>
          <a:xfrm>
            <a:off x="1447800" y="4114800"/>
            <a:ext cx="6858000" cy="2667000"/>
          </a:xfrm>
          <a:prstGeom prst="rect">
            <a:avLst/>
          </a:prstGeom>
        </p:spPr>
      </p:pic>
    </p:spTree>
    <p:extLst>
      <p:ext uri="{BB962C8B-B14F-4D97-AF65-F5344CB8AC3E}">
        <p14:creationId xmlns:p14="http://schemas.microsoft.com/office/powerpoint/2010/main" val="259006041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78E5-9476-48B5-BD46-06EFF83FFA85}"/>
              </a:ext>
            </a:extLst>
          </p:cNvPr>
          <p:cNvSpPr>
            <a:spLocks noGrp="1"/>
          </p:cNvSpPr>
          <p:nvPr>
            <p:ph type="title"/>
          </p:nvPr>
        </p:nvSpPr>
        <p:spPr/>
        <p:txBody>
          <a:bodyPr/>
          <a:lstStyle/>
          <a:p>
            <a:r>
              <a:rPr lang="en-US" dirty="0"/>
              <a:t>CHAPTER V: JOINT AND SOLIDARY LIABILITY</a:t>
            </a:r>
          </a:p>
        </p:txBody>
      </p:sp>
      <p:sp>
        <p:nvSpPr>
          <p:cNvPr id="3" name="Content Placeholder 2">
            <a:extLst>
              <a:ext uri="{FF2B5EF4-FFF2-40B4-BE49-F238E27FC236}">
                <a16:creationId xmlns:a16="http://schemas.microsoft.com/office/drawing/2014/main" id="{5F980E2F-24FE-4611-80E3-08F2AE13994C}"/>
              </a:ext>
            </a:extLst>
          </p:cNvPr>
          <p:cNvSpPr>
            <a:spLocks noGrp="1"/>
          </p:cNvSpPr>
          <p:nvPr>
            <p:ph idx="1"/>
          </p:nvPr>
        </p:nvSpPr>
        <p:spPr/>
        <p:txBody>
          <a:bodyPr/>
          <a:lstStyle/>
          <a:p>
            <a:pPr marL="0" indent="0">
              <a:buNone/>
            </a:pPr>
            <a:r>
              <a:rPr lang="en-US" dirty="0">
                <a:solidFill>
                  <a:srgbClr val="92D050"/>
                </a:solidFill>
              </a:rPr>
              <a:t>Section 21. </a:t>
            </a:r>
            <a:r>
              <a:rPr lang="en-US" dirty="0"/>
              <a:t>Employers Responsibility and Liability</a:t>
            </a:r>
          </a:p>
          <a:p>
            <a:pPr marL="0" indent="0">
              <a:buNone/>
            </a:pPr>
            <a:r>
              <a:rPr lang="en-US" dirty="0"/>
              <a:t>	The </a:t>
            </a:r>
            <a:r>
              <a:rPr lang="en-US" i="1" u="sng" dirty="0"/>
              <a:t>employer, project owner, general contractor or subcontractor</a:t>
            </a:r>
            <a:r>
              <a:rPr lang="en-US" dirty="0"/>
              <a:t>, if any, and any person who </a:t>
            </a:r>
            <a:r>
              <a:rPr lang="en-US" i="1" dirty="0">
                <a:solidFill>
                  <a:srgbClr val="92D050"/>
                </a:solidFill>
              </a:rPr>
              <a:t>manages, controls or supervises </a:t>
            </a:r>
            <a:r>
              <a:rPr lang="en-US" dirty="0"/>
              <a:t>the work being undertaken shall be </a:t>
            </a:r>
            <a:r>
              <a:rPr lang="en-US" b="1" dirty="0"/>
              <a:t>jointly and solidarily</a:t>
            </a:r>
            <a:r>
              <a:rPr lang="en-US" dirty="0"/>
              <a:t> liable for compliance of this Act.</a:t>
            </a:r>
          </a:p>
          <a:p>
            <a:pPr marL="0" indent="0">
              <a:buNone/>
            </a:pPr>
            <a:endParaRPr lang="en-US" dirty="0"/>
          </a:p>
        </p:txBody>
      </p:sp>
      <p:pic>
        <p:nvPicPr>
          <p:cNvPr id="4" name="Picture 3">
            <a:extLst>
              <a:ext uri="{FF2B5EF4-FFF2-40B4-BE49-F238E27FC236}">
                <a16:creationId xmlns:a16="http://schemas.microsoft.com/office/drawing/2014/main" id="{D00993C1-1732-43AF-A319-1F577EB5DCEB}"/>
              </a:ext>
            </a:extLst>
          </p:cNvPr>
          <p:cNvPicPr>
            <a:picLocks noChangeAspect="1"/>
          </p:cNvPicPr>
          <p:nvPr/>
        </p:nvPicPr>
        <p:blipFill rotWithShape="1">
          <a:blip r:embed="rId2"/>
          <a:srcRect l="6250" t="16667" r="15625" b="31250"/>
          <a:stretch/>
        </p:blipFill>
        <p:spPr>
          <a:xfrm>
            <a:off x="2895600" y="5105400"/>
            <a:ext cx="3352800" cy="1676400"/>
          </a:xfrm>
          <a:prstGeom prst="rect">
            <a:avLst/>
          </a:prstGeom>
        </p:spPr>
      </p:pic>
    </p:spTree>
    <p:extLst>
      <p:ext uri="{BB962C8B-B14F-4D97-AF65-F5344CB8AC3E}">
        <p14:creationId xmlns:p14="http://schemas.microsoft.com/office/powerpoint/2010/main" val="122638684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065"/>
          <p:cNvSpPr txBox="1">
            <a:spLocks noChangeArrowheads="1"/>
          </p:cNvSpPr>
          <p:nvPr/>
        </p:nvSpPr>
        <p:spPr bwMode="auto">
          <a:xfrm>
            <a:off x="3733800" y="2209460"/>
            <a:ext cx="4648200" cy="367393"/>
          </a:xfrm>
          <a:prstGeom prst="rect">
            <a:avLst/>
          </a:prstGeom>
          <a:noFill/>
          <a:ln w="9525">
            <a:noFill/>
            <a:miter lim="800000"/>
            <a:headEnd/>
            <a:tailEnd/>
          </a:ln>
        </p:spPr>
        <p:txBody>
          <a:bodyPr>
            <a:spAutoFit/>
          </a:bodyPr>
          <a:lstStyle/>
          <a:p>
            <a:pPr>
              <a:spcBef>
                <a:spcPct val="50000"/>
              </a:spcBef>
            </a:pPr>
            <a:endParaRPr lang="en-GB">
              <a:latin typeface="Arial" charset="0"/>
            </a:endParaRPr>
          </a:p>
        </p:txBody>
      </p:sp>
      <p:sp>
        <p:nvSpPr>
          <p:cNvPr id="5" name="Title 4"/>
          <p:cNvSpPr>
            <a:spLocks noGrp="1"/>
          </p:cNvSpPr>
          <p:nvPr>
            <p:ph type="title"/>
          </p:nvPr>
        </p:nvSpPr>
        <p:spPr/>
        <p:txBody>
          <a:bodyPr/>
          <a:lstStyle/>
          <a:p>
            <a:r>
              <a:rPr lang="en-US"/>
              <a:t>OSH LEGISLATIONS</a:t>
            </a:r>
            <a:endParaRPr lang="en-US" dirty="0"/>
          </a:p>
        </p:txBody>
      </p:sp>
      <p:sp>
        <p:nvSpPr>
          <p:cNvPr id="8" name="Content Placeholder 7"/>
          <p:cNvSpPr>
            <a:spLocks noGrp="1"/>
          </p:cNvSpPr>
          <p:nvPr>
            <p:ph idx="1"/>
          </p:nvPr>
        </p:nvSpPr>
        <p:spPr/>
        <p:txBody>
          <a:bodyPr>
            <a:normAutofit lnSpcReduction="10000"/>
          </a:bodyPr>
          <a:lstStyle/>
          <a:p>
            <a:r>
              <a:rPr lang="en-US" b="1" dirty="0">
                <a:solidFill>
                  <a:srgbClr val="92D050"/>
                </a:solidFill>
              </a:rPr>
              <a:t>Article 165 – Administration and Enforcement </a:t>
            </a:r>
          </a:p>
          <a:p>
            <a:pPr>
              <a:buNone/>
            </a:pPr>
            <a:r>
              <a:rPr lang="en-US" b="1" dirty="0">
                <a:solidFill>
                  <a:srgbClr val="FF0000"/>
                </a:solidFill>
              </a:rPr>
              <a:t>	</a:t>
            </a:r>
            <a:r>
              <a:rPr lang="en-US" dirty="0"/>
              <a:t>– DOLE shall be solely responsible for the administration, enforcement of laws, policies and programs on occupational safety and health. Chartered cities may be allowed to conduct technical safety inspection of establishments within their respective jurisdiction.</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45C-99B9-4950-A02E-053EBA176667}"/>
              </a:ext>
            </a:extLst>
          </p:cNvPr>
          <p:cNvSpPr>
            <a:spLocks noGrp="1"/>
          </p:cNvSpPr>
          <p:nvPr>
            <p:ph type="title"/>
          </p:nvPr>
        </p:nvSpPr>
        <p:spPr>
          <a:xfrm>
            <a:off x="457200" y="277813"/>
            <a:ext cx="8229600" cy="1627187"/>
          </a:xfrm>
        </p:spPr>
        <p:txBody>
          <a:bodyPr/>
          <a:lstStyle/>
          <a:p>
            <a:r>
              <a:rPr lang="en-US" dirty="0"/>
              <a:t>CHAPTER VI: ENFORCEMENT OF OCCUPATIONAL SAFETY AND HEALTH STANDARDS</a:t>
            </a:r>
          </a:p>
        </p:txBody>
      </p:sp>
      <p:sp>
        <p:nvSpPr>
          <p:cNvPr id="3" name="Content Placeholder 2">
            <a:extLst>
              <a:ext uri="{FF2B5EF4-FFF2-40B4-BE49-F238E27FC236}">
                <a16:creationId xmlns:a16="http://schemas.microsoft.com/office/drawing/2014/main" id="{A300BE60-741C-47E3-A2DD-24C4D37259EC}"/>
              </a:ext>
            </a:extLst>
          </p:cNvPr>
          <p:cNvSpPr>
            <a:spLocks noGrp="1"/>
          </p:cNvSpPr>
          <p:nvPr>
            <p:ph idx="1"/>
          </p:nvPr>
        </p:nvSpPr>
        <p:spPr>
          <a:xfrm>
            <a:off x="457200" y="2057400"/>
            <a:ext cx="8229600" cy="4522787"/>
          </a:xfrm>
        </p:spPr>
        <p:txBody>
          <a:bodyPr/>
          <a:lstStyle/>
          <a:p>
            <a:pPr marL="0" indent="0">
              <a:buNone/>
            </a:pPr>
            <a:r>
              <a:rPr lang="en-US" dirty="0">
                <a:solidFill>
                  <a:srgbClr val="92D050"/>
                </a:solidFill>
              </a:rPr>
              <a:t>Section 22. </a:t>
            </a:r>
            <a:r>
              <a:rPr lang="en-US" dirty="0"/>
              <a:t>Visitorial Power of the Secretary of Labor and Employment</a:t>
            </a:r>
          </a:p>
          <a:p>
            <a:pPr marL="0" indent="0">
              <a:buNone/>
            </a:pPr>
            <a:r>
              <a:rPr lang="en-US" dirty="0"/>
              <a:t>-Pursuant to Article 128 of Labor Code</a:t>
            </a:r>
          </a:p>
          <a:p>
            <a:pPr marL="0" indent="0">
              <a:buNone/>
            </a:pPr>
            <a:r>
              <a:rPr lang="en-US" dirty="0"/>
              <a:t>-The Labor Secretary and representatives shall have authority to conduct annual spot audit on OSHS compliance</a:t>
            </a:r>
          </a:p>
          <a:p>
            <a:pPr marL="0" indent="0">
              <a:buNone/>
            </a:pPr>
            <a:r>
              <a:rPr lang="en-US" dirty="0"/>
              <a:t>-Can enter workplaces at any time of day or night where work is being performed</a:t>
            </a:r>
          </a:p>
        </p:txBody>
      </p:sp>
      <p:pic>
        <p:nvPicPr>
          <p:cNvPr id="4" name="Picture 3">
            <a:extLst>
              <a:ext uri="{FF2B5EF4-FFF2-40B4-BE49-F238E27FC236}">
                <a16:creationId xmlns:a16="http://schemas.microsoft.com/office/drawing/2014/main" id="{9453370A-782B-40FB-8359-6E99389CBF52}"/>
              </a:ext>
            </a:extLst>
          </p:cNvPr>
          <p:cNvPicPr>
            <a:picLocks noChangeAspect="1"/>
          </p:cNvPicPr>
          <p:nvPr/>
        </p:nvPicPr>
        <p:blipFill>
          <a:blip r:embed="rId2"/>
          <a:stretch>
            <a:fillRect/>
          </a:stretch>
        </p:blipFill>
        <p:spPr>
          <a:xfrm>
            <a:off x="7239000" y="2819400"/>
            <a:ext cx="838200" cy="805257"/>
          </a:xfrm>
          <a:prstGeom prst="rect">
            <a:avLst/>
          </a:prstGeom>
        </p:spPr>
      </p:pic>
    </p:spTree>
    <p:extLst>
      <p:ext uri="{BB962C8B-B14F-4D97-AF65-F5344CB8AC3E}">
        <p14:creationId xmlns:p14="http://schemas.microsoft.com/office/powerpoint/2010/main" val="232089772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A3E7F5-8546-4AB6-9CD1-A3F394724E17}"/>
              </a:ext>
            </a:extLst>
          </p:cNvPr>
          <p:cNvSpPr>
            <a:spLocks noGrp="1"/>
          </p:cNvSpPr>
          <p:nvPr>
            <p:ph idx="1"/>
          </p:nvPr>
        </p:nvSpPr>
        <p:spPr>
          <a:xfrm>
            <a:off x="457200" y="381000"/>
            <a:ext cx="8229600" cy="5745163"/>
          </a:xfrm>
        </p:spPr>
        <p:txBody>
          <a:bodyPr/>
          <a:lstStyle/>
          <a:p>
            <a:pPr>
              <a:buFontTx/>
              <a:buChar char="-"/>
            </a:pPr>
            <a:r>
              <a:rPr lang="en-US" dirty="0"/>
              <a:t>Examine records</a:t>
            </a:r>
          </a:p>
          <a:p>
            <a:pPr>
              <a:buFontTx/>
              <a:buChar char="-"/>
            </a:pPr>
            <a:r>
              <a:rPr lang="en-US" dirty="0"/>
              <a:t>Investigate facts, conditions or matters necessary to determine compliance</a:t>
            </a:r>
          </a:p>
          <a:p>
            <a:pPr>
              <a:buFontTx/>
              <a:buChar char="-"/>
            </a:pPr>
            <a:r>
              <a:rPr lang="en-US" dirty="0"/>
              <a:t>No person shall obstruct, impede, delay, render ineffective the Orders of the Labor Secretary or duly authorized Rep (LI)</a:t>
            </a:r>
          </a:p>
          <a:p>
            <a:pPr>
              <a:buFontTx/>
              <a:buChar char="-"/>
            </a:pPr>
            <a:r>
              <a:rPr lang="en-US" dirty="0"/>
              <a:t>No lower court or entity shall issue TROs/Permanent Injunction/Restraining Orders OR,</a:t>
            </a:r>
          </a:p>
          <a:p>
            <a:pPr>
              <a:buFontTx/>
              <a:buChar char="-"/>
            </a:pPr>
            <a:r>
              <a:rPr lang="en-US" dirty="0"/>
              <a:t>Assume jurisdiction over any case involving the enforcement orders</a:t>
            </a:r>
          </a:p>
          <a:p>
            <a:pPr>
              <a:buFontTx/>
              <a:buChar char="-"/>
            </a:pPr>
            <a:endParaRPr lang="en-US" dirty="0"/>
          </a:p>
          <a:p>
            <a:pPr>
              <a:buFontTx/>
              <a:buChar char="-"/>
            </a:pPr>
            <a:endParaRPr lang="en-US" dirty="0"/>
          </a:p>
        </p:txBody>
      </p:sp>
    </p:spTree>
    <p:extLst>
      <p:ext uri="{BB962C8B-B14F-4D97-AF65-F5344CB8AC3E}">
        <p14:creationId xmlns:p14="http://schemas.microsoft.com/office/powerpoint/2010/main" val="322525483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88F3A5-8686-47C1-802A-2C04A0EA4FCB}"/>
              </a:ext>
            </a:extLst>
          </p:cNvPr>
          <p:cNvSpPr>
            <a:spLocks noGrp="1"/>
          </p:cNvSpPr>
          <p:nvPr>
            <p:ph idx="1"/>
          </p:nvPr>
        </p:nvSpPr>
        <p:spPr>
          <a:xfrm>
            <a:off x="457200" y="304800"/>
            <a:ext cx="8229600" cy="5821363"/>
          </a:xfrm>
        </p:spPr>
        <p:txBody>
          <a:bodyPr/>
          <a:lstStyle/>
          <a:p>
            <a:pPr>
              <a:buFontTx/>
              <a:buChar char="-"/>
            </a:pPr>
            <a:r>
              <a:rPr lang="en-US" dirty="0"/>
              <a:t>The Labor Secretary may order stoppage of work or suspension of operations of any unit or department of an establishment for non-compliance and imminent danger</a:t>
            </a:r>
          </a:p>
          <a:p>
            <a:pPr>
              <a:buFontTx/>
              <a:buChar char="-"/>
            </a:pPr>
            <a:r>
              <a:rPr lang="en-US" dirty="0"/>
              <a:t>The LI as procedure shall present proper IDs and shall only act within the authority and direction given by the Labor Secretary</a:t>
            </a:r>
          </a:p>
          <a:p>
            <a:pPr>
              <a:buFontTx/>
              <a:buChar char="-"/>
            </a:pPr>
            <a:r>
              <a:rPr lang="en-US" dirty="0"/>
              <a:t>LI shall inspect establishments and workplaces regardless of the size and nature of operation</a:t>
            </a:r>
          </a:p>
          <a:p>
            <a:pPr>
              <a:buFontTx/>
              <a:buChar char="-"/>
            </a:pPr>
            <a:r>
              <a:rPr lang="en-US" dirty="0"/>
              <a:t>Any kind of Self-Assessment shall not take the place of Labor Inspection conducted by DOLE </a:t>
            </a:r>
          </a:p>
        </p:txBody>
      </p:sp>
    </p:spTree>
    <p:extLst>
      <p:ext uri="{BB962C8B-B14F-4D97-AF65-F5344CB8AC3E}">
        <p14:creationId xmlns:p14="http://schemas.microsoft.com/office/powerpoint/2010/main" val="120070940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49D10-E567-4BB3-87B8-BFE582D8FAC8}"/>
              </a:ext>
            </a:extLst>
          </p:cNvPr>
          <p:cNvSpPr>
            <a:spLocks noGrp="1"/>
          </p:cNvSpPr>
          <p:nvPr>
            <p:ph idx="1"/>
          </p:nvPr>
        </p:nvSpPr>
        <p:spPr>
          <a:xfrm>
            <a:off x="457200" y="685801"/>
            <a:ext cx="8229600" cy="2743200"/>
          </a:xfrm>
        </p:spPr>
        <p:txBody>
          <a:bodyPr/>
          <a:lstStyle/>
          <a:p>
            <a:pPr marL="0" indent="0">
              <a:buNone/>
            </a:pPr>
            <a:r>
              <a:rPr lang="en-US" dirty="0"/>
              <a:t>	Chartered cities may be allowed to conduct industrial safety inspection within their jurisdiction with coordination to DOLE and provided they have adequate facilities and competent personnel</a:t>
            </a:r>
          </a:p>
          <a:p>
            <a:pPr marL="0" indent="0">
              <a:buNone/>
            </a:pPr>
            <a:endParaRPr lang="en-US" dirty="0"/>
          </a:p>
        </p:txBody>
      </p:sp>
      <p:pic>
        <p:nvPicPr>
          <p:cNvPr id="4" name="Picture 3">
            <a:extLst>
              <a:ext uri="{FF2B5EF4-FFF2-40B4-BE49-F238E27FC236}">
                <a16:creationId xmlns:a16="http://schemas.microsoft.com/office/drawing/2014/main" id="{A2DCC1E3-6398-4E36-8E99-F52604442542}"/>
              </a:ext>
            </a:extLst>
          </p:cNvPr>
          <p:cNvPicPr>
            <a:picLocks noChangeAspect="1"/>
          </p:cNvPicPr>
          <p:nvPr/>
        </p:nvPicPr>
        <p:blipFill>
          <a:blip r:embed="rId2"/>
          <a:stretch>
            <a:fillRect/>
          </a:stretch>
        </p:blipFill>
        <p:spPr>
          <a:xfrm>
            <a:off x="490330" y="3734330"/>
            <a:ext cx="4081670" cy="2716166"/>
          </a:xfrm>
          <a:prstGeom prst="rect">
            <a:avLst/>
          </a:prstGeom>
        </p:spPr>
      </p:pic>
      <p:pic>
        <p:nvPicPr>
          <p:cNvPr id="5" name="Picture 4">
            <a:extLst>
              <a:ext uri="{FF2B5EF4-FFF2-40B4-BE49-F238E27FC236}">
                <a16:creationId xmlns:a16="http://schemas.microsoft.com/office/drawing/2014/main" id="{4ECE6296-F787-4676-915F-027DCE7A6B5D}"/>
              </a:ext>
            </a:extLst>
          </p:cNvPr>
          <p:cNvPicPr>
            <a:picLocks noChangeAspect="1"/>
          </p:cNvPicPr>
          <p:nvPr/>
        </p:nvPicPr>
        <p:blipFill rotWithShape="1">
          <a:blip r:embed="rId3"/>
          <a:srcRect t="48632"/>
          <a:stretch/>
        </p:blipFill>
        <p:spPr>
          <a:xfrm>
            <a:off x="4572000" y="4287550"/>
            <a:ext cx="4183684" cy="1609725"/>
          </a:xfrm>
          <a:prstGeom prst="rect">
            <a:avLst/>
          </a:prstGeom>
        </p:spPr>
      </p:pic>
    </p:spTree>
    <p:extLst>
      <p:ext uri="{BB962C8B-B14F-4D97-AF65-F5344CB8AC3E}">
        <p14:creationId xmlns:p14="http://schemas.microsoft.com/office/powerpoint/2010/main" val="37639377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3258EC-8B78-4736-8C2B-425781A0D06C}"/>
              </a:ext>
            </a:extLst>
          </p:cNvPr>
          <p:cNvSpPr>
            <a:spLocks noGrp="1"/>
          </p:cNvSpPr>
          <p:nvPr>
            <p:ph idx="1"/>
          </p:nvPr>
        </p:nvSpPr>
        <p:spPr/>
        <p:txBody>
          <a:bodyPr/>
          <a:lstStyle/>
          <a:p>
            <a:pPr marL="0" indent="0">
              <a:buNone/>
            </a:pPr>
            <a:r>
              <a:rPr lang="en-US" dirty="0">
                <a:solidFill>
                  <a:srgbClr val="92D050"/>
                </a:solidFill>
              </a:rPr>
              <a:t>Section 23. </a:t>
            </a:r>
            <a:r>
              <a:rPr lang="en-US" dirty="0"/>
              <a:t>Payment of Workers During Work Stoppage Due to Imminent Danger</a:t>
            </a:r>
          </a:p>
          <a:p>
            <a:pPr marL="0" indent="0">
              <a:buNone/>
            </a:pPr>
            <a:r>
              <a:rPr lang="en-US" dirty="0"/>
              <a:t>	- Employer’s violation or fault</a:t>
            </a:r>
          </a:p>
          <a:p>
            <a:pPr marL="0" indent="0">
              <a:buNone/>
            </a:pPr>
            <a:r>
              <a:rPr lang="en-US" dirty="0"/>
              <a:t>	- Employer shall pay the workers concerned their wages during the period of work stoppage/suspension</a:t>
            </a:r>
          </a:p>
        </p:txBody>
      </p:sp>
      <p:pic>
        <p:nvPicPr>
          <p:cNvPr id="4" name="Picture 3">
            <a:extLst>
              <a:ext uri="{FF2B5EF4-FFF2-40B4-BE49-F238E27FC236}">
                <a16:creationId xmlns:a16="http://schemas.microsoft.com/office/drawing/2014/main" id="{FF215FF8-BDAF-4192-926B-7A1B37CDCC50}"/>
              </a:ext>
            </a:extLst>
          </p:cNvPr>
          <p:cNvPicPr>
            <a:picLocks noChangeAspect="1"/>
          </p:cNvPicPr>
          <p:nvPr/>
        </p:nvPicPr>
        <p:blipFill>
          <a:blip r:embed="rId2"/>
          <a:stretch>
            <a:fillRect/>
          </a:stretch>
        </p:blipFill>
        <p:spPr>
          <a:xfrm>
            <a:off x="3124200" y="4953000"/>
            <a:ext cx="2895600" cy="1581150"/>
          </a:xfrm>
          <a:prstGeom prst="rect">
            <a:avLst/>
          </a:prstGeom>
        </p:spPr>
      </p:pic>
    </p:spTree>
    <p:extLst>
      <p:ext uri="{BB962C8B-B14F-4D97-AF65-F5344CB8AC3E}">
        <p14:creationId xmlns:p14="http://schemas.microsoft.com/office/powerpoint/2010/main" val="420173530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5F7A2-0A91-4CCF-A153-855BF091D7F4}"/>
              </a:ext>
            </a:extLst>
          </p:cNvPr>
          <p:cNvSpPr>
            <a:spLocks noGrp="1"/>
          </p:cNvSpPr>
          <p:nvPr>
            <p:ph idx="1"/>
          </p:nvPr>
        </p:nvSpPr>
        <p:spPr/>
        <p:txBody>
          <a:bodyPr/>
          <a:lstStyle/>
          <a:p>
            <a:pPr marL="0" indent="0">
              <a:buNone/>
            </a:pPr>
            <a:r>
              <a:rPr lang="en-US" dirty="0">
                <a:solidFill>
                  <a:srgbClr val="92D050"/>
                </a:solidFill>
              </a:rPr>
              <a:t>Section 24. </a:t>
            </a:r>
            <a:r>
              <a:rPr lang="en-US" dirty="0"/>
              <a:t>Delegation of Authority</a:t>
            </a:r>
          </a:p>
          <a:p>
            <a:pPr marL="0" indent="0">
              <a:buNone/>
            </a:pPr>
            <a:r>
              <a:rPr lang="en-US" dirty="0"/>
              <a:t>	The authority to enforce mandatory OSH standards may be delegated by the Labor Secretary to a competent government authority</a:t>
            </a:r>
          </a:p>
        </p:txBody>
      </p:sp>
      <p:pic>
        <p:nvPicPr>
          <p:cNvPr id="4" name="Picture 3">
            <a:extLst>
              <a:ext uri="{FF2B5EF4-FFF2-40B4-BE49-F238E27FC236}">
                <a16:creationId xmlns:a16="http://schemas.microsoft.com/office/drawing/2014/main" id="{FDC672D4-20F7-4F07-A43F-B17AFA0044B1}"/>
              </a:ext>
            </a:extLst>
          </p:cNvPr>
          <p:cNvPicPr>
            <a:picLocks noChangeAspect="1"/>
          </p:cNvPicPr>
          <p:nvPr/>
        </p:nvPicPr>
        <p:blipFill>
          <a:blip r:embed="rId2"/>
          <a:stretch>
            <a:fillRect/>
          </a:stretch>
        </p:blipFill>
        <p:spPr>
          <a:xfrm>
            <a:off x="2743200" y="3885777"/>
            <a:ext cx="3205784" cy="2744046"/>
          </a:xfrm>
          <a:prstGeom prst="rect">
            <a:avLst/>
          </a:prstGeom>
        </p:spPr>
      </p:pic>
    </p:spTree>
    <p:extLst>
      <p:ext uri="{BB962C8B-B14F-4D97-AF65-F5344CB8AC3E}">
        <p14:creationId xmlns:p14="http://schemas.microsoft.com/office/powerpoint/2010/main" val="199022664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411A30-4FA0-4AC2-B503-2F719B226961}"/>
              </a:ext>
            </a:extLst>
          </p:cNvPr>
          <p:cNvSpPr>
            <a:spLocks noGrp="1"/>
          </p:cNvSpPr>
          <p:nvPr>
            <p:ph idx="1"/>
          </p:nvPr>
        </p:nvSpPr>
        <p:spPr/>
        <p:txBody>
          <a:bodyPr/>
          <a:lstStyle/>
          <a:p>
            <a:pPr marL="0" indent="0">
              <a:buNone/>
            </a:pPr>
            <a:r>
              <a:rPr lang="en-US" dirty="0">
                <a:solidFill>
                  <a:srgbClr val="92D050"/>
                </a:solidFill>
              </a:rPr>
              <a:t>Section 25. </a:t>
            </a:r>
            <a:r>
              <a:rPr lang="en-US" dirty="0"/>
              <a:t>Standards Setting Power of the Secretary of Labor and Employment</a:t>
            </a:r>
          </a:p>
          <a:p>
            <a:pPr marL="0" indent="0">
              <a:buNone/>
            </a:pPr>
            <a:r>
              <a:rPr lang="en-US" dirty="0"/>
              <a:t>	The Labor secretary in consultation with the other concerned government agencies and relevant stakeholders, by appropriate orders set and enforce mandatory OSH standards to eliminate or reduce OSH hazards depending on the number of employees, nature of operations and risk/hazards involved</a:t>
            </a:r>
          </a:p>
        </p:txBody>
      </p:sp>
    </p:spTree>
    <p:extLst>
      <p:ext uri="{BB962C8B-B14F-4D97-AF65-F5344CB8AC3E}">
        <p14:creationId xmlns:p14="http://schemas.microsoft.com/office/powerpoint/2010/main" val="271067213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25B5F2-F954-4C22-8B31-1D4B31A4D18F}"/>
              </a:ext>
            </a:extLst>
          </p:cNvPr>
          <p:cNvSpPr>
            <a:spLocks noGrp="1"/>
          </p:cNvSpPr>
          <p:nvPr>
            <p:ph idx="1"/>
          </p:nvPr>
        </p:nvSpPr>
        <p:spPr>
          <a:xfrm>
            <a:off x="381000" y="215002"/>
            <a:ext cx="8229600" cy="4525963"/>
          </a:xfrm>
        </p:spPr>
        <p:txBody>
          <a:bodyPr/>
          <a:lstStyle/>
          <a:p>
            <a:pPr marL="0" indent="0">
              <a:buNone/>
            </a:pPr>
            <a:r>
              <a:rPr lang="en-US" dirty="0"/>
              <a:t>	The Secretary shall also institute new and update existing programs to ensure safe and healthy working conditions in all workplaces especially in hazardous industries…</a:t>
            </a:r>
          </a:p>
          <a:p>
            <a:pPr marL="0" indent="0">
              <a:buNone/>
            </a:pPr>
            <a:r>
              <a:rPr lang="en-US" dirty="0"/>
              <a:t>	-Mining</a:t>
            </a:r>
          </a:p>
          <a:p>
            <a:pPr marL="0" indent="0">
              <a:buNone/>
            </a:pPr>
            <a:r>
              <a:rPr lang="en-US" dirty="0"/>
              <a:t>	- Fishing</a:t>
            </a:r>
          </a:p>
          <a:p>
            <a:pPr marL="0" indent="0">
              <a:buNone/>
            </a:pPr>
            <a:r>
              <a:rPr lang="en-US" dirty="0"/>
              <a:t>	- Construction</a:t>
            </a:r>
          </a:p>
          <a:p>
            <a:pPr marL="0" indent="0">
              <a:buNone/>
            </a:pPr>
            <a:r>
              <a:rPr lang="en-US" dirty="0"/>
              <a:t>	- Maritime </a:t>
            </a:r>
          </a:p>
        </p:txBody>
      </p:sp>
      <p:pic>
        <p:nvPicPr>
          <p:cNvPr id="5" name="Picture 4">
            <a:extLst>
              <a:ext uri="{FF2B5EF4-FFF2-40B4-BE49-F238E27FC236}">
                <a16:creationId xmlns:a16="http://schemas.microsoft.com/office/drawing/2014/main" id="{F1C46687-8B87-42DD-B058-9E560B923596}"/>
              </a:ext>
            </a:extLst>
          </p:cNvPr>
          <p:cNvPicPr>
            <a:picLocks noChangeAspect="1"/>
          </p:cNvPicPr>
          <p:nvPr/>
        </p:nvPicPr>
        <p:blipFill>
          <a:blip r:embed="rId2"/>
          <a:stretch>
            <a:fillRect/>
          </a:stretch>
        </p:blipFill>
        <p:spPr>
          <a:xfrm>
            <a:off x="5806584" y="2213987"/>
            <a:ext cx="2532638" cy="1424609"/>
          </a:xfrm>
          <a:prstGeom prst="rect">
            <a:avLst/>
          </a:prstGeom>
        </p:spPr>
      </p:pic>
      <p:pic>
        <p:nvPicPr>
          <p:cNvPr id="6" name="Picture 5">
            <a:extLst>
              <a:ext uri="{FF2B5EF4-FFF2-40B4-BE49-F238E27FC236}">
                <a16:creationId xmlns:a16="http://schemas.microsoft.com/office/drawing/2014/main" id="{34DF1900-117D-4DEC-9DB9-8B374AD273D4}"/>
              </a:ext>
            </a:extLst>
          </p:cNvPr>
          <p:cNvPicPr>
            <a:picLocks noChangeAspect="1"/>
          </p:cNvPicPr>
          <p:nvPr/>
        </p:nvPicPr>
        <p:blipFill>
          <a:blip r:embed="rId3"/>
          <a:stretch>
            <a:fillRect/>
          </a:stretch>
        </p:blipFill>
        <p:spPr>
          <a:xfrm>
            <a:off x="5867400" y="3638596"/>
            <a:ext cx="2411006" cy="3044157"/>
          </a:xfrm>
          <a:prstGeom prst="rect">
            <a:avLst/>
          </a:prstGeom>
        </p:spPr>
      </p:pic>
      <p:pic>
        <p:nvPicPr>
          <p:cNvPr id="7" name="Picture 6">
            <a:extLst>
              <a:ext uri="{FF2B5EF4-FFF2-40B4-BE49-F238E27FC236}">
                <a16:creationId xmlns:a16="http://schemas.microsoft.com/office/drawing/2014/main" id="{810F3DEB-8D88-41E3-A115-C8F30266CBF3}"/>
              </a:ext>
            </a:extLst>
          </p:cNvPr>
          <p:cNvPicPr>
            <a:picLocks noChangeAspect="1"/>
          </p:cNvPicPr>
          <p:nvPr/>
        </p:nvPicPr>
        <p:blipFill>
          <a:blip r:embed="rId4"/>
          <a:stretch>
            <a:fillRect/>
          </a:stretch>
        </p:blipFill>
        <p:spPr>
          <a:xfrm>
            <a:off x="4114800" y="2518979"/>
            <a:ext cx="1981201" cy="2141839"/>
          </a:xfrm>
          <a:prstGeom prst="rect">
            <a:avLst/>
          </a:prstGeom>
        </p:spPr>
      </p:pic>
    </p:spTree>
    <p:extLst>
      <p:ext uri="{BB962C8B-B14F-4D97-AF65-F5344CB8AC3E}">
        <p14:creationId xmlns:p14="http://schemas.microsoft.com/office/powerpoint/2010/main" val="30638087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1E46B2-752D-4E29-AD7E-FB5ECEF6224A}"/>
              </a:ext>
            </a:extLst>
          </p:cNvPr>
          <p:cNvSpPr>
            <a:spLocks noGrp="1"/>
          </p:cNvSpPr>
          <p:nvPr>
            <p:ph idx="1"/>
          </p:nvPr>
        </p:nvSpPr>
        <p:spPr>
          <a:xfrm>
            <a:off x="457200" y="457200"/>
            <a:ext cx="8229600" cy="4525963"/>
          </a:xfrm>
        </p:spPr>
        <p:txBody>
          <a:bodyPr/>
          <a:lstStyle/>
          <a:p>
            <a:pPr marL="0" indent="0">
              <a:buNone/>
            </a:pPr>
            <a:r>
              <a:rPr lang="en-US" dirty="0">
                <a:solidFill>
                  <a:srgbClr val="92D050"/>
                </a:solidFill>
              </a:rPr>
              <a:t>Section 26. </a:t>
            </a:r>
            <a:r>
              <a:rPr lang="en-US" dirty="0"/>
              <a:t>Employee’s Compensation Claim</a:t>
            </a:r>
          </a:p>
          <a:p>
            <a:pPr marL="0" indent="0">
              <a:buNone/>
            </a:pPr>
            <a:r>
              <a:rPr lang="en-US" dirty="0"/>
              <a:t>	- Worker may file claims for compensation benefit arising out of the work-related disability or death</a:t>
            </a:r>
          </a:p>
          <a:p>
            <a:pPr marL="0" indent="0">
              <a:buNone/>
            </a:pPr>
            <a:r>
              <a:rPr lang="en-US" dirty="0"/>
              <a:t>	- Claims shall be processed independently of the finding of fault, gross negligence or bad faith of the employer</a:t>
            </a:r>
          </a:p>
        </p:txBody>
      </p:sp>
      <p:pic>
        <p:nvPicPr>
          <p:cNvPr id="4" name="Picture 3">
            <a:extLst>
              <a:ext uri="{FF2B5EF4-FFF2-40B4-BE49-F238E27FC236}">
                <a16:creationId xmlns:a16="http://schemas.microsoft.com/office/drawing/2014/main" id="{7175E263-143D-4EB8-9BF1-5FF6D18094CA}"/>
              </a:ext>
            </a:extLst>
          </p:cNvPr>
          <p:cNvPicPr>
            <a:picLocks noChangeAspect="1"/>
          </p:cNvPicPr>
          <p:nvPr/>
        </p:nvPicPr>
        <p:blipFill>
          <a:blip r:embed="rId2"/>
          <a:stretch>
            <a:fillRect/>
          </a:stretch>
        </p:blipFill>
        <p:spPr>
          <a:xfrm>
            <a:off x="4876800" y="4020378"/>
            <a:ext cx="1905000" cy="2400300"/>
          </a:xfrm>
          <a:prstGeom prst="rect">
            <a:avLst/>
          </a:prstGeom>
        </p:spPr>
      </p:pic>
      <p:pic>
        <p:nvPicPr>
          <p:cNvPr id="5" name="Picture 4">
            <a:extLst>
              <a:ext uri="{FF2B5EF4-FFF2-40B4-BE49-F238E27FC236}">
                <a16:creationId xmlns:a16="http://schemas.microsoft.com/office/drawing/2014/main" id="{68495CDE-C23D-45A1-85DB-10640088BA8B}"/>
              </a:ext>
            </a:extLst>
          </p:cNvPr>
          <p:cNvPicPr>
            <a:picLocks noChangeAspect="1"/>
          </p:cNvPicPr>
          <p:nvPr/>
        </p:nvPicPr>
        <p:blipFill>
          <a:blip r:embed="rId3"/>
          <a:stretch>
            <a:fillRect/>
          </a:stretch>
        </p:blipFill>
        <p:spPr>
          <a:xfrm>
            <a:off x="990600" y="4377454"/>
            <a:ext cx="2076450" cy="1686148"/>
          </a:xfrm>
          <a:prstGeom prst="rect">
            <a:avLst/>
          </a:prstGeom>
        </p:spPr>
      </p:pic>
    </p:spTree>
    <p:extLst>
      <p:ext uri="{BB962C8B-B14F-4D97-AF65-F5344CB8AC3E}">
        <p14:creationId xmlns:p14="http://schemas.microsoft.com/office/powerpoint/2010/main" val="417243129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036611-CA0B-42C3-A44D-A70A10D37FD2}"/>
              </a:ext>
            </a:extLst>
          </p:cNvPr>
          <p:cNvSpPr>
            <a:spLocks noGrp="1"/>
          </p:cNvSpPr>
          <p:nvPr>
            <p:ph idx="1"/>
          </p:nvPr>
        </p:nvSpPr>
        <p:spPr>
          <a:xfrm>
            <a:off x="381000" y="304801"/>
            <a:ext cx="8229600" cy="4267200"/>
          </a:xfrm>
        </p:spPr>
        <p:txBody>
          <a:bodyPr/>
          <a:lstStyle/>
          <a:p>
            <a:pPr marL="0" indent="0">
              <a:buNone/>
            </a:pPr>
            <a:r>
              <a:rPr lang="en-US" dirty="0">
                <a:solidFill>
                  <a:srgbClr val="92D050"/>
                </a:solidFill>
              </a:rPr>
              <a:t>Section 27. </a:t>
            </a:r>
            <a:r>
              <a:rPr lang="en-US" dirty="0"/>
              <a:t>Incentives to Employers</a:t>
            </a:r>
          </a:p>
          <a:p>
            <a:pPr marL="0" indent="0">
              <a:buNone/>
            </a:pPr>
            <a:r>
              <a:rPr lang="en-US" dirty="0"/>
              <a:t>	Established package of Incentives:</a:t>
            </a:r>
          </a:p>
          <a:p>
            <a:pPr marL="0" indent="0">
              <a:buNone/>
            </a:pPr>
            <a:r>
              <a:rPr lang="en-US" dirty="0"/>
              <a:t>	- OSH Training</a:t>
            </a:r>
          </a:p>
          <a:p>
            <a:pPr marL="0" indent="0">
              <a:buNone/>
            </a:pPr>
            <a:r>
              <a:rPr lang="en-US" dirty="0"/>
              <a:t>	- Additional PPE</a:t>
            </a:r>
          </a:p>
          <a:p>
            <a:pPr marL="0" indent="0">
              <a:buNone/>
            </a:pPr>
            <a:r>
              <a:rPr lang="en-US" dirty="0"/>
              <a:t>	- Technical Guidance</a:t>
            </a:r>
          </a:p>
          <a:p>
            <a:pPr marL="0" indent="0">
              <a:buNone/>
            </a:pPr>
            <a:r>
              <a:rPr lang="en-US" dirty="0"/>
              <a:t>	- Recognition Awards</a:t>
            </a:r>
          </a:p>
          <a:p>
            <a:pPr marL="0" indent="0">
              <a:buNone/>
            </a:pPr>
            <a:r>
              <a:rPr lang="en-US" dirty="0"/>
              <a:t>	- Others</a:t>
            </a:r>
          </a:p>
        </p:txBody>
      </p:sp>
      <p:pic>
        <p:nvPicPr>
          <p:cNvPr id="4" name="Picture 3">
            <a:extLst>
              <a:ext uri="{FF2B5EF4-FFF2-40B4-BE49-F238E27FC236}">
                <a16:creationId xmlns:a16="http://schemas.microsoft.com/office/drawing/2014/main" id="{68AA620B-4ECE-4F54-A233-60D93674683E}"/>
              </a:ext>
            </a:extLst>
          </p:cNvPr>
          <p:cNvPicPr>
            <a:picLocks noChangeAspect="1"/>
          </p:cNvPicPr>
          <p:nvPr/>
        </p:nvPicPr>
        <p:blipFill>
          <a:blip r:embed="rId2"/>
          <a:stretch>
            <a:fillRect/>
          </a:stretch>
        </p:blipFill>
        <p:spPr>
          <a:xfrm>
            <a:off x="6629400" y="1581151"/>
            <a:ext cx="2286000" cy="1714500"/>
          </a:xfrm>
          <a:prstGeom prst="rect">
            <a:avLst/>
          </a:prstGeom>
        </p:spPr>
      </p:pic>
      <p:pic>
        <p:nvPicPr>
          <p:cNvPr id="5" name="Picture 4">
            <a:extLst>
              <a:ext uri="{FF2B5EF4-FFF2-40B4-BE49-F238E27FC236}">
                <a16:creationId xmlns:a16="http://schemas.microsoft.com/office/drawing/2014/main" id="{9FA6B155-E49E-473E-9DE3-341D19EA1F3B}"/>
              </a:ext>
            </a:extLst>
          </p:cNvPr>
          <p:cNvPicPr>
            <a:picLocks noChangeAspect="1"/>
          </p:cNvPicPr>
          <p:nvPr/>
        </p:nvPicPr>
        <p:blipFill rotWithShape="1">
          <a:blip r:embed="rId3"/>
          <a:srcRect t="13333" b="13333"/>
          <a:stretch/>
        </p:blipFill>
        <p:spPr>
          <a:xfrm>
            <a:off x="5431281" y="3474553"/>
            <a:ext cx="3325093" cy="1828801"/>
          </a:xfrm>
          <a:prstGeom prst="rect">
            <a:avLst/>
          </a:prstGeom>
        </p:spPr>
      </p:pic>
      <p:pic>
        <p:nvPicPr>
          <p:cNvPr id="6" name="Picture 5">
            <a:extLst>
              <a:ext uri="{FF2B5EF4-FFF2-40B4-BE49-F238E27FC236}">
                <a16:creationId xmlns:a16="http://schemas.microsoft.com/office/drawing/2014/main" id="{99FA05FE-2C4B-4214-AE4A-5803539E873F}"/>
              </a:ext>
            </a:extLst>
          </p:cNvPr>
          <p:cNvPicPr>
            <a:picLocks noChangeAspect="1"/>
          </p:cNvPicPr>
          <p:nvPr/>
        </p:nvPicPr>
        <p:blipFill>
          <a:blip r:embed="rId4"/>
          <a:stretch>
            <a:fillRect/>
          </a:stretch>
        </p:blipFill>
        <p:spPr>
          <a:xfrm>
            <a:off x="2170832" y="4343400"/>
            <a:ext cx="3114675" cy="2072297"/>
          </a:xfrm>
          <a:prstGeom prst="rect">
            <a:avLst/>
          </a:prstGeom>
        </p:spPr>
      </p:pic>
    </p:spTree>
    <p:extLst>
      <p:ext uri="{BB962C8B-B14F-4D97-AF65-F5344CB8AC3E}">
        <p14:creationId xmlns:p14="http://schemas.microsoft.com/office/powerpoint/2010/main" val="356991193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labor code">
            <a:extLst>
              <a:ext uri="{FF2B5EF4-FFF2-40B4-BE49-F238E27FC236}">
                <a16:creationId xmlns:a16="http://schemas.microsoft.com/office/drawing/2014/main" id="{6B112CBF-F450-442A-A465-E63B84C4B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90" y="1587624"/>
            <a:ext cx="2302410" cy="29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6" descr="osh standards">
            <a:extLst>
              <a:ext uri="{FF2B5EF4-FFF2-40B4-BE49-F238E27FC236}">
                <a16:creationId xmlns:a16="http://schemas.microsoft.com/office/drawing/2014/main" id="{A547D9C4-47D7-4E32-83D5-39FFD2D8E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1545347"/>
            <a:ext cx="2017981" cy="29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9">
            <a:extLst>
              <a:ext uri="{FF2B5EF4-FFF2-40B4-BE49-F238E27FC236}">
                <a16:creationId xmlns:a16="http://schemas.microsoft.com/office/drawing/2014/main" id="{40393E04-36C7-4BA4-B996-45A0E2AE80F1}"/>
              </a:ext>
            </a:extLst>
          </p:cNvPr>
          <p:cNvSpPr>
            <a:spLocks noChangeArrowheads="1"/>
          </p:cNvSpPr>
          <p:nvPr/>
        </p:nvSpPr>
        <p:spPr bwMode="auto">
          <a:xfrm>
            <a:off x="3865098" y="2455862"/>
            <a:ext cx="1066800" cy="533400"/>
          </a:xfrm>
          <a:prstGeom prst="rightArrow">
            <a:avLst>
              <a:gd name="adj1" fmla="val 50000"/>
              <a:gd name="adj2" fmla="val 50000"/>
            </a:avLst>
          </a:prstGeom>
          <a:gradFill rotWithShape="0">
            <a:gsLst>
              <a:gs pos="0">
                <a:srgbClr val="FFFF00"/>
              </a:gs>
              <a:gs pos="100000">
                <a:srgbClr val="FF0000"/>
              </a:gs>
            </a:gsLst>
            <a:lin ang="0" scaled="1"/>
          </a:gradFill>
          <a:ln w="9525">
            <a:solidFill>
              <a:schemeClr val="tx1"/>
            </a:solidFill>
            <a:miter lim="800000"/>
            <a:headEnd/>
            <a:tailEnd/>
          </a:ln>
        </p:spPr>
        <p:txBody>
          <a:bodyPr wrap="none" anchor="ctr"/>
          <a:lstStyle>
            <a:lvl1pPr>
              <a:spcBef>
                <a:spcPct val="20000"/>
              </a:spcBef>
              <a:buClr>
                <a:schemeClr val="accent2"/>
              </a:buClr>
              <a:buFont typeface="Wingdings" panose="05000000000000000000" pitchFamily="2" charset="2"/>
              <a:buChar char="w"/>
              <a:defRPr sz="3200">
                <a:solidFill>
                  <a:schemeClr val="tx1"/>
                </a:solidFill>
                <a:latin typeface="Times New Roman" panose="02020603050405020304" pitchFamily="18" charset="0"/>
                <a:ea typeface="MS PGothic" panose="020B0600070205080204" pitchFamily="34" charset="-128"/>
              </a:defRPr>
            </a:lvl1pPr>
            <a:lvl2pPr marL="37931725" indent="-37474525">
              <a:spcBef>
                <a:spcPct val="20000"/>
              </a:spcBef>
              <a:buClr>
                <a:schemeClr val="accent2"/>
              </a:buClr>
              <a:buSzPct val="55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085850" indent="-228600">
              <a:spcBef>
                <a:spcPct val="20000"/>
              </a:spcBef>
              <a:buClr>
                <a:schemeClr val="accent2"/>
              </a:buClr>
              <a:buSzPct val="65000"/>
              <a:buFont typeface="Wingdings" panose="05000000000000000000" pitchFamily="2" charset="2"/>
              <a:buChar char="l"/>
              <a:defRPr sz="2400">
                <a:solidFill>
                  <a:schemeClr val="tx1"/>
                </a:solidFill>
                <a:latin typeface="Times New Roman" panose="02020603050405020304" pitchFamily="18" charset="0"/>
                <a:ea typeface="MS PGothic" panose="020B0600070205080204" pitchFamily="34" charset="-128"/>
              </a:defRPr>
            </a:lvl3pPr>
            <a:lvl4pPr marL="1428750" indent="-228600">
              <a:spcBef>
                <a:spcPct val="20000"/>
              </a:spcBef>
              <a:buClr>
                <a:schemeClr val="accent2"/>
              </a:buClr>
              <a:buSzPct val="85000"/>
              <a:buFont typeface="Wingdings" panose="05000000000000000000" pitchFamily="2" charset="2"/>
              <a:buChar char="w"/>
              <a:defRPr sz="2000">
                <a:solidFill>
                  <a:schemeClr val="tx1"/>
                </a:solidFill>
                <a:latin typeface="Times New Roman" panose="02020603050405020304" pitchFamily="18" charset="0"/>
                <a:ea typeface="MS PGothic" panose="020B0600070205080204" pitchFamily="34" charset="-128"/>
              </a:defRPr>
            </a:lvl4pPr>
            <a:lvl5pPr marL="1771650" indent="-228600">
              <a:spcBef>
                <a:spcPct val="20000"/>
              </a:spcBef>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5pPr>
            <a:lvl6pPr marL="22288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6pPr>
            <a:lvl7pPr marL="26860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7pPr>
            <a:lvl8pPr marL="31432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8pPr>
            <a:lvl9pPr marL="36004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FontTx/>
              <a:buNone/>
            </a:pPr>
            <a:endParaRPr lang="en-PH" altLang="en-US" dirty="0"/>
          </a:p>
        </p:txBody>
      </p:sp>
      <p:sp>
        <p:nvSpPr>
          <p:cNvPr id="11269" name="Text Box 21">
            <a:extLst>
              <a:ext uri="{FF2B5EF4-FFF2-40B4-BE49-F238E27FC236}">
                <a16:creationId xmlns:a16="http://schemas.microsoft.com/office/drawing/2014/main" id="{7C1A1B06-FC80-4182-A6B7-12605B72C9F1}"/>
              </a:ext>
            </a:extLst>
          </p:cNvPr>
          <p:cNvSpPr txBox="1">
            <a:spLocks noChangeArrowheads="1"/>
          </p:cNvSpPr>
          <p:nvPr/>
        </p:nvSpPr>
        <p:spPr bwMode="auto">
          <a:xfrm>
            <a:off x="1676400" y="565860"/>
            <a:ext cx="5791200" cy="592137"/>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Font typeface="Wingdings" panose="05000000000000000000" pitchFamily="2" charset="2"/>
              <a:buChar char="w"/>
              <a:defRPr sz="3200">
                <a:solidFill>
                  <a:schemeClr val="tx1"/>
                </a:solidFill>
                <a:latin typeface="Times New Roman" panose="02020603050405020304" pitchFamily="18" charset="0"/>
                <a:ea typeface="MS PGothic" panose="020B0600070205080204" pitchFamily="34" charset="-128"/>
              </a:defRPr>
            </a:lvl1pPr>
            <a:lvl2pPr marL="37931725" indent="-37474525">
              <a:spcBef>
                <a:spcPct val="20000"/>
              </a:spcBef>
              <a:buClr>
                <a:schemeClr val="accent2"/>
              </a:buClr>
              <a:buSzPct val="55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085850" indent="-228600">
              <a:spcBef>
                <a:spcPct val="20000"/>
              </a:spcBef>
              <a:buClr>
                <a:schemeClr val="accent2"/>
              </a:buClr>
              <a:buSzPct val="65000"/>
              <a:buFont typeface="Wingdings" panose="05000000000000000000" pitchFamily="2" charset="2"/>
              <a:buChar char="l"/>
              <a:defRPr sz="2400">
                <a:solidFill>
                  <a:schemeClr val="tx1"/>
                </a:solidFill>
                <a:latin typeface="Times New Roman" panose="02020603050405020304" pitchFamily="18" charset="0"/>
                <a:ea typeface="MS PGothic" panose="020B0600070205080204" pitchFamily="34" charset="-128"/>
              </a:defRPr>
            </a:lvl3pPr>
            <a:lvl4pPr marL="1428750" indent="-228600">
              <a:spcBef>
                <a:spcPct val="20000"/>
              </a:spcBef>
              <a:buClr>
                <a:schemeClr val="accent2"/>
              </a:buClr>
              <a:buSzPct val="85000"/>
              <a:buFont typeface="Wingdings" panose="05000000000000000000" pitchFamily="2" charset="2"/>
              <a:buChar char="w"/>
              <a:defRPr sz="2000">
                <a:solidFill>
                  <a:schemeClr val="tx1"/>
                </a:solidFill>
                <a:latin typeface="Times New Roman" panose="02020603050405020304" pitchFamily="18" charset="0"/>
                <a:ea typeface="MS PGothic" panose="020B0600070205080204" pitchFamily="34" charset="-128"/>
              </a:defRPr>
            </a:lvl4pPr>
            <a:lvl5pPr marL="1771650" indent="-228600">
              <a:spcBef>
                <a:spcPct val="20000"/>
              </a:spcBef>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5pPr>
            <a:lvl6pPr marL="22288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6pPr>
            <a:lvl7pPr marL="26860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7pPr>
            <a:lvl8pPr marL="31432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8pPr>
            <a:lvl9pPr marL="36004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FontTx/>
              <a:buNone/>
            </a:pPr>
            <a:r>
              <a:rPr lang="en-US" altLang="en-US" b="1" dirty="0">
                <a:solidFill>
                  <a:srgbClr val="92D050"/>
                </a:solidFill>
                <a:effectLst>
                  <a:outerShdw blurRad="38100" dist="38100" dir="2700000" algn="tl">
                    <a:srgbClr val="000000">
                      <a:alpha val="43137"/>
                    </a:srgbClr>
                  </a:outerShdw>
                </a:effectLst>
                <a:latin typeface="+mj-lt"/>
              </a:rPr>
              <a:t>OSH LAWS &amp; ISSUANCES </a:t>
            </a:r>
          </a:p>
        </p:txBody>
      </p:sp>
      <p:sp>
        <p:nvSpPr>
          <p:cNvPr id="6" name="Text Box 18">
            <a:extLst>
              <a:ext uri="{FF2B5EF4-FFF2-40B4-BE49-F238E27FC236}">
                <a16:creationId xmlns:a16="http://schemas.microsoft.com/office/drawing/2014/main" id="{4A681AA8-4F19-4726-B28E-D9DC812D8D9A}"/>
              </a:ext>
            </a:extLst>
          </p:cNvPr>
          <p:cNvSpPr txBox="1">
            <a:spLocks noChangeArrowheads="1"/>
          </p:cNvSpPr>
          <p:nvPr/>
        </p:nvSpPr>
        <p:spPr bwMode="auto">
          <a:xfrm>
            <a:off x="106095" y="4722480"/>
            <a:ext cx="3581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w"/>
              <a:defRPr sz="3200">
                <a:solidFill>
                  <a:schemeClr val="tx1"/>
                </a:solidFill>
                <a:latin typeface="Times New Roman" panose="02020603050405020304" pitchFamily="18" charset="0"/>
                <a:ea typeface="MS PGothic" panose="020B0600070205080204" pitchFamily="34" charset="-128"/>
              </a:defRPr>
            </a:lvl1pPr>
            <a:lvl2pPr marL="37931725" indent="-37474525">
              <a:spcBef>
                <a:spcPct val="20000"/>
              </a:spcBef>
              <a:buClr>
                <a:schemeClr val="accent2"/>
              </a:buClr>
              <a:buSzPct val="55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085850" indent="-228600">
              <a:spcBef>
                <a:spcPct val="20000"/>
              </a:spcBef>
              <a:buClr>
                <a:schemeClr val="accent2"/>
              </a:buClr>
              <a:buSzPct val="65000"/>
              <a:buFont typeface="Wingdings" panose="05000000000000000000" pitchFamily="2" charset="2"/>
              <a:buChar char="l"/>
              <a:defRPr sz="2400">
                <a:solidFill>
                  <a:schemeClr val="tx1"/>
                </a:solidFill>
                <a:latin typeface="Times New Roman" panose="02020603050405020304" pitchFamily="18" charset="0"/>
                <a:ea typeface="MS PGothic" panose="020B0600070205080204" pitchFamily="34" charset="-128"/>
              </a:defRPr>
            </a:lvl3pPr>
            <a:lvl4pPr marL="1428750" indent="-228600">
              <a:spcBef>
                <a:spcPct val="20000"/>
              </a:spcBef>
              <a:buClr>
                <a:schemeClr val="accent2"/>
              </a:buClr>
              <a:buSzPct val="85000"/>
              <a:buFont typeface="Wingdings" panose="05000000000000000000" pitchFamily="2" charset="2"/>
              <a:buChar char="w"/>
              <a:defRPr sz="2000">
                <a:solidFill>
                  <a:schemeClr val="tx1"/>
                </a:solidFill>
                <a:latin typeface="Times New Roman" panose="02020603050405020304" pitchFamily="18" charset="0"/>
                <a:ea typeface="MS PGothic" panose="020B0600070205080204" pitchFamily="34" charset="-128"/>
              </a:defRPr>
            </a:lvl4pPr>
            <a:lvl5pPr marL="1771650" indent="-228600">
              <a:spcBef>
                <a:spcPct val="20000"/>
              </a:spcBef>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5pPr>
            <a:lvl6pPr marL="22288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6pPr>
            <a:lvl7pPr marL="26860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7pPr>
            <a:lvl8pPr marL="31432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8pPr>
            <a:lvl9pPr marL="36004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FontTx/>
              <a:buNone/>
            </a:pPr>
            <a:r>
              <a:rPr lang="en-US" altLang="en-US" b="1" dirty="0">
                <a:effectLst>
                  <a:outerShdw blurRad="38100" dist="38100" dir="2700000" algn="tl">
                    <a:srgbClr val="000000">
                      <a:alpha val="43137"/>
                    </a:srgbClr>
                  </a:outerShdw>
                </a:effectLst>
                <a:latin typeface="+mn-lt"/>
              </a:rPr>
              <a:t>Book IV, Title I – Medical, Dental and Occupational Safety</a:t>
            </a:r>
          </a:p>
        </p:txBody>
      </p:sp>
      <p:sp>
        <p:nvSpPr>
          <p:cNvPr id="7" name="Text Box 20">
            <a:extLst>
              <a:ext uri="{FF2B5EF4-FFF2-40B4-BE49-F238E27FC236}">
                <a16:creationId xmlns:a16="http://schemas.microsoft.com/office/drawing/2014/main" id="{631B6CC9-AE40-44A9-BD38-77BDCD3D9EE5}"/>
              </a:ext>
            </a:extLst>
          </p:cNvPr>
          <p:cNvSpPr txBox="1">
            <a:spLocks noChangeArrowheads="1"/>
          </p:cNvSpPr>
          <p:nvPr/>
        </p:nvSpPr>
        <p:spPr bwMode="auto">
          <a:xfrm>
            <a:off x="5265641" y="4550299"/>
            <a:ext cx="36787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w"/>
              <a:defRPr sz="3200">
                <a:solidFill>
                  <a:schemeClr val="tx1"/>
                </a:solidFill>
                <a:latin typeface="Times New Roman" panose="02020603050405020304" pitchFamily="18" charset="0"/>
                <a:ea typeface="MS PGothic" panose="020B0600070205080204" pitchFamily="34" charset="-128"/>
              </a:defRPr>
            </a:lvl1pPr>
            <a:lvl2pPr marL="37931725" indent="-37474525">
              <a:spcBef>
                <a:spcPct val="20000"/>
              </a:spcBef>
              <a:buClr>
                <a:schemeClr val="accent2"/>
              </a:buClr>
              <a:buSzPct val="55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085850" indent="-228600">
              <a:spcBef>
                <a:spcPct val="20000"/>
              </a:spcBef>
              <a:buClr>
                <a:schemeClr val="accent2"/>
              </a:buClr>
              <a:buSzPct val="65000"/>
              <a:buFont typeface="Wingdings" panose="05000000000000000000" pitchFamily="2" charset="2"/>
              <a:buChar char="l"/>
              <a:defRPr sz="2400">
                <a:solidFill>
                  <a:schemeClr val="tx1"/>
                </a:solidFill>
                <a:latin typeface="Times New Roman" panose="02020603050405020304" pitchFamily="18" charset="0"/>
                <a:ea typeface="MS PGothic" panose="020B0600070205080204" pitchFamily="34" charset="-128"/>
              </a:defRPr>
            </a:lvl3pPr>
            <a:lvl4pPr marL="1428750" indent="-228600">
              <a:spcBef>
                <a:spcPct val="20000"/>
              </a:spcBef>
              <a:buClr>
                <a:schemeClr val="accent2"/>
              </a:buClr>
              <a:buSzPct val="85000"/>
              <a:buFont typeface="Wingdings" panose="05000000000000000000" pitchFamily="2" charset="2"/>
              <a:buChar char="w"/>
              <a:defRPr sz="2000">
                <a:solidFill>
                  <a:schemeClr val="tx1"/>
                </a:solidFill>
                <a:latin typeface="Times New Roman" panose="02020603050405020304" pitchFamily="18" charset="0"/>
                <a:ea typeface="MS PGothic" panose="020B0600070205080204" pitchFamily="34" charset="-128"/>
              </a:defRPr>
            </a:lvl4pPr>
            <a:lvl5pPr marL="1771650" indent="-228600">
              <a:spcBef>
                <a:spcPct val="20000"/>
              </a:spcBef>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5pPr>
            <a:lvl6pPr marL="22288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6pPr>
            <a:lvl7pPr marL="26860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7pPr>
            <a:lvl8pPr marL="31432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8pPr>
            <a:lvl9pPr marL="360045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FontTx/>
              <a:buNone/>
            </a:pPr>
            <a:r>
              <a:rPr lang="en-US" altLang="en-US" b="1" dirty="0">
                <a:effectLst>
                  <a:outerShdw blurRad="38100" dist="38100" dir="2700000" algn="tl">
                    <a:srgbClr val="000000">
                      <a:alpha val="43137"/>
                    </a:srgbClr>
                  </a:outerShdw>
                </a:effectLst>
                <a:latin typeface="+mn-lt"/>
              </a:rPr>
              <a:t>Occupational Safety and Health Standards, (OSHS)1978</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ppt_w/2"/>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500"/>
                            </p:stCondLst>
                            <p:childTnLst>
                              <p:par>
                                <p:cTn id="21" presetID="9" presetClass="entr" presetSubtype="0"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par>
                          <p:cTn id="24" fill="hold" nodeType="afterGroup">
                            <p:stCondLst>
                              <p:cond delay="2000"/>
                            </p:stCondLst>
                            <p:childTnLst>
                              <p:par>
                                <p:cTn id="25" presetID="9" presetClass="entr" presetSubtype="0" fill="hold" grpId="0"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7"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29B41B-0857-43FC-9A52-9348EB923DF2}"/>
              </a:ext>
            </a:extLst>
          </p:cNvPr>
          <p:cNvSpPr>
            <a:spLocks noGrp="1"/>
          </p:cNvSpPr>
          <p:nvPr>
            <p:ph idx="1"/>
          </p:nvPr>
        </p:nvSpPr>
        <p:spPr>
          <a:xfrm>
            <a:off x="457200" y="381000"/>
            <a:ext cx="8229600" cy="5745163"/>
          </a:xfrm>
        </p:spPr>
        <p:txBody>
          <a:bodyPr/>
          <a:lstStyle/>
          <a:p>
            <a:pPr marL="0" indent="0">
              <a:buNone/>
            </a:pPr>
            <a:r>
              <a:rPr lang="en-US" dirty="0">
                <a:solidFill>
                  <a:srgbClr val="92D050"/>
                </a:solidFill>
              </a:rPr>
              <a:t>Section 28. </a:t>
            </a:r>
            <a:r>
              <a:rPr lang="en-US" dirty="0"/>
              <a:t>Prohibited Acts</a:t>
            </a:r>
          </a:p>
          <a:p>
            <a:pPr marL="0" indent="0">
              <a:buNone/>
            </a:pPr>
            <a:r>
              <a:rPr lang="en-US" dirty="0"/>
              <a:t>The following are considered prohibited acts:</a:t>
            </a:r>
          </a:p>
          <a:p>
            <a:pPr marL="514350" indent="-514350">
              <a:buAutoNum type="alphaLcParenR"/>
            </a:pPr>
            <a:r>
              <a:rPr lang="en-US" dirty="0"/>
              <a:t>Willful failure or refusal of an employer, contractor or subcontractor to comply with the OSH standards or compliance order from DOLE</a:t>
            </a:r>
          </a:p>
          <a:p>
            <a:pPr marL="0" indent="0">
              <a:buNone/>
            </a:pPr>
            <a:r>
              <a:rPr lang="en-US" dirty="0"/>
              <a:t>             </a:t>
            </a:r>
            <a:r>
              <a:rPr lang="en-US" dirty="0">
                <a:solidFill>
                  <a:srgbClr val="FF0000"/>
                </a:solidFill>
              </a:rPr>
              <a:t>LIABILITY</a:t>
            </a:r>
            <a:r>
              <a:rPr lang="en-US" dirty="0"/>
              <a:t>: Admin fine not exceeding </a:t>
            </a:r>
            <a:r>
              <a:rPr lang="en-US" b="1" i="1" dirty="0">
                <a:solidFill>
                  <a:srgbClr val="FFC000"/>
                </a:solidFill>
              </a:rPr>
              <a:t>Php100,000.xx per day </a:t>
            </a:r>
            <a:r>
              <a:rPr lang="en-US" dirty="0"/>
              <a:t>until the violation is corrected</a:t>
            </a:r>
          </a:p>
        </p:txBody>
      </p:sp>
    </p:spTree>
    <p:extLst>
      <p:ext uri="{BB962C8B-B14F-4D97-AF65-F5344CB8AC3E}">
        <p14:creationId xmlns:p14="http://schemas.microsoft.com/office/powerpoint/2010/main" val="423105672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1E51E-65DD-4F55-B38F-8DFC055796D9}"/>
              </a:ext>
            </a:extLst>
          </p:cNvPr>
          <p:cNvSpPr>
            <a:spLocks noGrp="1"/>
          </p:cNvSpPr>
          <p:nvPr>
            <p:ph type="title"/>
          </p:nvPr>
        </p:nvSpPr>
        <p:spPr>
          <a:xfrm>
            <a:off x="628650" y="365127"/>
            <a:ext cx="7886700" cy="701674"/>
          </a:xfrm>
        </p:spPr>
        <p:txBody>
          <a:bodyPr/>
          <a:lstStyle/>
          <a:p>
            <a:r>
              <a:rPr lang="en-US" dirty="0">
                <a:latin typeface="Times New Roman" panose="02020603050405020304" pitchFamily="18" charset="0"/>
                <a:cs typeface="Times New Roman" panose="02020603050405020304" pitchFamily="18" charset="0"/>
              </a:rPr>
              <a:t>Matrix of Administrative Fines:</a:t>
            </a:r>
          </a:p>
        </p:txBody>
      </p:sp>
      <p:pic>
        <p:nvPicPr>
          <p:cNvPr id="6" name="Picture 5">
            <a:extLst>
              <a:ext uri="{FF2B5EF4-FFF2-40B4-BE49-F238E27FC236}">
                <a16:creationId xmlns:a16="http://schemas.microsoft.com/office/drawing/2014/main" id="{5A321D54-892F-4EE9-B1CB-E0D57FD3FC37}"/>
              </a:ext>
            </a:extLst>
          </p:cNvPr>
          <p:cNvPicPr>
            <a:picLocks noChangeAspect="1"/>
          </p:cNvPicPr>
          <p:nvPr/>
        </p:nvPicPr>
        <p:blipFill rotWithShape="1">
          <a:blip r:embed="rId2"/>
          <a:srcRect l="23333" t="27767" r="28333" b="8498"/>
          <a:stretch/>
        </p:blipFill>
        <p:spPr>
          <a:xfrm>
            <a:off x="76200" y="1066800"/>
            <a:ext cx="9067800" cy="5791199"/>
          </a:xfrm>
          <a:prstGeom prst="rect">
            <a:avLst/>
          </a:prstGeom>
        </p:spPr>
      </p:pic>
    </p:spTree>
    <p:extLst>
      <p:ext uri="{BB962C8B-B14F-4D97-AF65-F5344CB8AC3E}">
        <p14:creationId xmlns:p14="http://schemas.microsoft.com/office/powerpoint/2010/main" val="265450623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76CF94-D05A-4574-914C-8D191405AD00}"/>
              </a:ext>
            </a:extLst>
          </p:cNvPr>
          <p:cNvSpPr>
            <a:spLocks noGrp="1"/>
          </p:cNvSpPr>
          <p:nvPr>
            <p:ph idx="1"/>
          </p:nvPr>
        </p:nvSpPr>
        <p:spPr/>
        <p:txBody>
          <a:bodyPr/>
          <a:lstStyle/>
          <a:p>
            <a:pPr marL="0" indent="0">
              <a:buNone/>
            </a:pPr>
            <a:r>
              <a:rPr lang="en-US" dirty="0"/>
              <a:t>b) Willfully fails or refuses to comply with the required OSH standards or with a duly issued compliance order, and engages in any of the following acts to aid, conceal or facilitate such non-compliance</a:t>
            </a:r>
          </a:p>
          <a:p>
            <a:pPr marL="0" indent="0">
              <a:buNone/>
            </a:pPr>
            <a:r>
              <a:rPr lang="en-US" dirty="0"/>
              <a:t>	</a:t>
            </a:r>
            <a:r>
              <a:rPr lang="en-US" dirty="0">
                <a:solidFill>
                  <a:srgbClr val="FF0000"/>
                </a:solidFill>
              </a:rPr>
              <a:t>LIABILITY</a:t>
            </a:r>
            <a:r>
              <a:rPr lang="en-US" dirty="0"/>
              <a:t>: Admin fine separate from the daily fine of a Maximum of </a:t>
            </a:r>
            <a:r>
              <a:rPr lang="en-US" b="1" i="1" dirty="0">
                <a:solidFill>
                  <a:srgbClr val="FFC000"/>
                </a:solidFill>
              </a:rPr>
              <a:t>Php100,000.xx </a:t>
            </a:r>
          </a:p>
          <a:p>
            <a:pPr marL="0" indent="0">
              <a:buNone/>
            </a:pPr>
            <a:endParaRPr lang="en-US" dirty="0"/>
          </a:p>
          <a:p>
            <a:pPr marL="0" indent="0">
              <a:buNone/>
            </a:pPr>
            <a:r>
              <a:rPr lang="en-US" dirty="0"/>
              <a:t>These are:</a:t>
            </a:r>
          </a:p>
        </p:txBody>
      </p:sp>
    </p:spTree>
    <p:extLst>
      <p:ext uri="{BB962C8B-B14F-4D97-AF65-F5344CB8AC3E}">
        <p14:creationId xmlns:p14="http://schemas.microsoft.com/office/powerpoint/2010/main" val="336331505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49D89E-F170-463C-8668-1599A4721A0D}"/>
              </a:ext>
            </a:extLst>
          </p:cNvPr>
          <p:cNvSpPr>
            <a:spLocks noGrp="1"/>
          </p:cNvSpPr>
          <p:nvPr>
            <p:ph idx="1"/>
          </p:nvPr>
        </p:nvSpPr>
        <p:spPr>
          <a:xfrm>
            <a:off x="457200" y="304800"/>
            <a:ext cx="8229600" cy="6248400"/>
          </a:xfrm>
        </p:spPr>
        <p:txBody>
          <a:bodyPr/>
          <a:lstStyle/>
          <a:p>
            <a:pPr marL="514350" indent="-514350">
              <a:buFont typeface="+mj-lt"/>
              <a:buAutoNum type="arabicPeriod"/>
            </a:pPr>
            <a:r>
              <a:rPr lang="en-US" sz="2800" dirty="0"/>
              <a:t>Repeated obstruction, delay or refusal to provide LI access to workplace or refusal to provide/allow access to relevant records and documents or obstruct the conduct of investigation of any fact in determining compliance to OSH Standards</a:t>
            </a:r>
          </a:p>
          <a:p>
            <a:pPr marL="514350" indent="-514350">
              <a:buFont typeface="+mj-lt"/>
              <a:buAutoNum type="arabicPeriod"/>
            </a:pPr>
            <a:r>
              <a:rPr lang="en-US" sz="2800" dirty="0"/>
              <a:t>Misrepresentation in relation to adherence to OSH Standards, knowing such statement, report or record submitted to the DOLE to be false in any material aspect</a:t>
            </a:r>
          </a:p>
          <a:p>
            <a:pPr marL="514350" indent="-514350">
              <a:buFont typeface="+mj-lt"/>
              <a:buAutoNum type="arabicPeriod"/>
            </a:pPr>
            <a:r>
              <a:rPr lang="en-US" sz="2800" dirty="0"/>
              <a:t>Making retaliatory measures such as termination of employment, refusal to pay, reducing wages and benefits or in any manner discriminates against any worker who has given information relative to the inspection being conducted</a:t>
            </a:r>
          </a:p>
        </p:txBody>
      </p:sp>
    </p:spTree>
    <p:extLst>
      <p:ext uri="{BB962C8B-B14F-4D97-AF65-F5344CB8AC3E}">
        <p14:creationId xmlns:p14="http://schemas.microsoft.com/office/powerpoint/2010/main" val="23084392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96AC2-81EB-4128-B9E6-2CE2A08E297F}"/>
              </a:ext>
            </a:extLst>
          </p:cNvPr>
          <p:cNvSpPr>
            <a:spLocks noGrp="1"/>
          </p:cNvSpPr>
          <p:nvPr>
            <p:ph idx="1"/>
          </p:nvPr>
        </p:nvSpPr>
        <p:spPr>
          <a:xfrm>
            <a:off x="457200" y="609600"/>
            <a:ext cx="8229600" cy="5516563"/>
          </a:xfrm>
        </p:spPr>
        <p:txBody>
          <a:bodyPr/>
          <a:lstStyle/>
          <a:p>
            <a:pPr marL="0" indent="0">
              <a:buNone/>
            </a:pPr>
            <a:r>
              <a:rPr lang="en-US" dirty="0"/>
              <a:t>	The DOLE shall issue a list of offenses with corresponding reasonable administrative fines depending on the </a:t>
            </a:r>
            <a:r>
              <a:rPr lang="en-US" i="1" dirty="0">
                <a:solidFill>
                  <a:srgbClr val="FFC000"/>
                </a:solidFill>
              </a:rPr>
              <a:t>severity, frequency and damage </a:t>
            </a:r>
            <a:r>
              <a:rPr lang="en-US" dirty="0"/>
              <a:t>caused without prejudice to the filing of criminal or a civil case in the regular courts , as the case may be. </a:t>
            </a:r>
          </a:p>
          <a:p>
            <a:pPr marL="0" indent="0">
              <a:buNone/>
            </a:pPr>
            <a:r>
              <a:rPr lang="en-US" dirty="0"/>
              <a:t>	The fine collected shall be used for the operations of OSH initiatives, including OSH training and education, and other OSH Programs</a:t>
            </a:r>
          </a:p>
        </p:txBody>
      </p:sp>
    </p:spTree>
    <p:extLst>
      <p:ext uri="{BB962C8B-B14F-4D97-AF65-F5344CB8AC3E}">
        <p14:creationId xmlns:p14="http://schemas.microsoft.com/office/powerpoint/2010/main" val="165984699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79098-BF9D-4A77-8099-62BD07DFE3DE}"/>
              </a:ext>
            </a:extLst>
          </p:cNvPr>
          <p:cNvSpPr>
            <a:spLocks noGrp="1"/>
          </p:cNvSpPr>
          <p:nvPr>
            <p:ph type="title"/>
          </p:nvPr>
        </p:nvSpPr>
        <p:spPr/>
        <p:txBody>
          <a:bodyPr/>
          <a:lstStyle/>
          <a:p>
            <a:r>
              <a:rPr lang="en-US" dirty="0"/>
              <a:t>CHAPTER VII: MISCELLANEOUS PROVISIONS</a:t>
            </a:r>
          </a:p>
        </p:txBody>
      </p:sp>
      <p:sp>
        <p:nvSpPr>
          <p:cNvPr id="3" name="Content Placeholder 2">
            <a:extLst>
              <a:ext uri="{FF2B5EF4-FFF2-40B4-BE49-F238E27FC236}">
                <a16:creationId xmlns:a16="http://schemas.microsoft.com/office/drawing/2014/main" id="{648DC7D4-9E16-4F67-ADBF-741B5636C993}"/>
              </a:ext>
            </a:extLst>
          </p:cNvPr>
          <p:cNvSpPr>
            <a:spLocks noGrp="1"/>
          </p:cNvSpPr>
          <p:nvPr>
            <p:ph idx="1"/>
          </p:nvPr>
        </p:nvSpPr>
        <p:spPr/>
        <p:txBody>
          <a:bodyPr/>
          <a:lstStyle/>
          <a:p>
            <a:pPr marL="0" indent="0">
              <a:buNone/>
            </a:pPr>
            <a:r>
              <a:rPr lang="en-US" dirty="0">
                <a:solidFill>
                  <a:srgbClr val="92D050"/>
                </a:solidFill>
              </a:rPr>
              <a:t>Section 29. </a:t>
            </a:r>
            <a:r>
              <a:rPr lang="en-US" dirty="0"/>
              <a:t>Updated DOLE Computerized Labor Law Compliance System</a:t>
            </a:r>
          </a:p>
          <a:p>
            <a:pPr marL="0" indent="0">
              <a:buNone/>
            </a:pPr>
            <a:r>
              <a:rPr lang="en-US" dirty="0"/>
              <a:t>	- Updated Labor Inspections System of computerized gathering and generation of real time data on compliances, monitoring of enforcement</a:t>
            </a:r>
          </a:p>
          <a:p>
            <a:pPr marL="0" indent="0">
              <a:buNone/>
            </a:pPr>
            <a:r>
              <a:rPr lang="en-US" dirty="0"/>
              <a:t>	- System of Notification on workplace accidents and injuries</a:t>
            </a:r>
          </a:p>
        </p:txBody>
      </p:sp>
    </p:spTree>
    <p:extLst>
      <p:ext uri="{BB962C8B-B14F-4D97-AF65-F5344CB8AC3E}">
        <p14:creationId xmlns:p14="http://schemas.microsoft.com/office/powerpoint/2010/main" val="3938664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AC3FFC-EE01-45E0-9350-ACD33F876E37}"/>
              </a:ext>
            </a:extLst>
          </p:cNvPr>
          <p:cNvSpPr>
            <a:spLocks noGrp="1"/>
          </p:cNvSpPr>
          <p:nvPr>
            <p:ph idx="1"/>
          </p:nvPr>
        </p:nvSpPr>
        <p:spPr>
          <a:xfrm>
            <a:off x="457200" y="228600"/>
            <a:ext cx="8686800" cy="5897563"/>
          </a:xfrm>
        </p:spPr>
        <p:txBody>
          <a:bodyPr/>
          <a:lstStyle/>
          <a:p>
            <a:pPr marL="0" indent="0">
              <a:buNone/>
            </a:pPr>
            <a:r>
              <a:rPr lang="en-US" dirty="0">
                <a:solidFill>
                  <a:srgbClr val="92D050"/>
                </a:solidFill>
              </a:rPr>
              <a:t>Section 30. </a:t>
            </a:r>
            <a:r>
              <a:rPr lang="en-US" dirty="0"/>
              <a:t>Applicability to Small and Micro Enterprises (MSEs)</a:t>
            </a:r>
          </a:p>
          <a:p>
            <a:pPr marL="0" indent="0">
              <a:buNone/>
            </a:pPr>
            <a:r>
              <a:rPr lang="en-US" dirty="0"/>
              <a:t>	All MSEs shall implement prescribed standards on:</a:t>
            </a:r>
          </a:p>
          <a:p>
            <a:pPr marL="0" indent="0">
              <a:buNone/>
            </a:pPr>
            <a:r>
              <a:rPr lang="en-US" dirty="0"/>
              <a:t>	- Housekeeping</a:t>
            </a:r>
          </a:p>
          <a:p>
            <a:pPr marL="0" indent="0">
              <a:buNone/>
            </a:pPr>
            <a:r>
              <a:rPr lang="en-US" dirty="0"/>
              <a:t>	- Materials Handling and Storage</a:t>
            </a:r>
          </a:p>
          <a:p>
            <a:pPr marL="0" indent="0">
              <a:buNone/>
            </a:pPr>
            <a:r>
              <a:rPr lang="en-US" dirty="0"/>
              <a:t>	- Electrical, Mechanical and Chemical safety</a:t>
            </a:r>
          </a:p>
          <a:p>
            <a:pPr marL="0" indent="0">
              <a:buNone/>
            </a:pPr>
            <a:r>
              <a:rPr lang="en-US" dirty="0"/>
              <a:t>	- Emergency Preparedness, Fire Safety</a:t>
            </a:r>
          </a:p>
          <a:p>
            <a:pPr marL="0" indent="0">
              <a:buNone/>
            </a:pPr>
            <a:r>
              <a:rPr lang="en-US" dirty="0"/>
              <a:t>	- PPE</a:t>
            </a:r>
          </a:p>
          <a:p>
            <a:pPr marL="0" indent="0">
              <a:buNone/>
            </a:pPr>
            <a:r>
              <a:rPr lang="en-US" dirty="0"/>
              <a:t>	- Regular HAZARD monitoring</a:t>
            </a:r>
          </a:p>
          <a:p>
            <a:pPr marL="0" indent="0">
              <a:buNone/>
            </a:pPr>
            <a:endParaRPr lang="en-US" dirty="0"/>
          </a:p>
        </p:txBody>
      </p:sp>
    </p:spTree>
    <p:extLst>
      <p:ext uri="{BB962C8B-B14F-4D97-AF65-F5344CB8AC3E}">
        <p14:creationId xmlns:p14="http://schemas.microsoft.com/office/powerpoint/2010/main" val="322218553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6FBB66-426E-4118-8D28-6E437906C46A}"/>
              </a:ext>
            </a:extLst>
          </p:cNvPr>
          <p:cNvSpPr>
            <a:spLocks noGrp="1"/>
          </p:cNvSpPr>
          <p:nvPr>
            <p:ph idx="1"/>
          </p:nvPr>
        </p:nvSpPr>
        <p:spPr>
          <a:xfrm>
            <a:off x="457200" y="152400"/>
            <a:ext cx="8229600" cy="6629400"/>
          </a:xfrm>
        </p:spPr>
        <p:txBody>
          <a:bodyPr/>
          <a:lstStyle/>
          <a:p>
            <a:pPr marL="0" indent="0">
              <a:buNone/>
            </a:pPr>
            <a:r>
              <a:rPr lang="en-US" dirty="0">
                <a:solidFill>
                  <a:srgbClr val="92D050"/>
                </a:solidFill>
              </a:rPr>
              <a:t>Section 31. </a:t>
            </a:r>
            <a:r>
              <a:rPr lang="en-US" dirty="0"/>
              <a:t>Inter-Governmental Coordination and Cooperation</a:t>
            </a:r>
          </a:p>
          <a:p>
            <a:pPr marL="0" indent="0">
              <a:buNone/>
            </a:pPr>
            <a:r>
              <a:rPr lang="en-US" dirty="0"/>
              <a:t>	DOLE shall institute a mechanism for coordination with:</a:t>
            </a:r>
          </a:p>
          <a:p>
            <a:pPr>
              <a:buFontTx/>
              <a:buChar char="-"/>
            </a:pPr>
            <a:r>
              <a:rPr lang="en-US" dirty="0"/>
              <a:t>DENR			- DOE		- LGU</a:t>
            </a:r>
          </a:p>
          <a:p>
            <a:pPr>
              <a:buFontTx/>
              <a:buChar char="-"/>
            </a:pPr>
            <a:r>
              <a:rPr lang="en-US" dirty="0"/>
              <a:t>DOT			- DA			</a:t>
            </a:r>
          </a:p>
          <a:p>
            <a:pPr>
              <a:buFontTx/>
              <a:buChar char="-"/>
            </a:pPr>
            <a:r>
              <a:rPr lang="en-US" dirty="0"/>
              <a:t>DPWH			- DTI</a:t>
            </a:r>
          </a:p>
          <a:p>
            <a:pPr>
              <a:buFontTx/>
              <a:buChar char="-"/>
            </a:pPr>
            <a:r>
              <a:rPr lang="en-US" dirty="0"/>
              <a:t>DILG			- DOH</a:t>
            </a:r>
          </a:p>
          <a:p>
            <a:pPr>
              <a:buFontTx/>
              <a:buChar char="-"/>
            </a:pPr>
            <a:r>
              <a:rPr lang="en-US" dirty="0"/>
              <a:t>DICT			- PEZA</a:t>
            </a:r>
          </a:p>
          <a:p>
            <a:pPr>
              <a:buFontTx/>
              <a:buChar char="-"/>
            </a:pPr>
            <a:r>
              <a:rPr lang="en-US" dirty="0"/>
              <a:t>Other Gov’t Agencies</a:t>
            </a:r>
          </a:p>
          <a:p>
            <a:pPr marL="0" indent="0">
              <a:buNone/>
            </a:pPr>
            <a:r>
              <a:rPr lang="en-US" dirty="0"/>
              <a:t>Within 60 Days from the issuance of the IRR of this Act</a:t>
            </a:r>
          </a:p>
        </p:txBody>
      </p:sp>
    </p:spTree>
    <p:extLst>
      <p:ext uri="{BB962C8B-B14F-4D97-AF65-F5344CB8AC3E}">
        <p14:creationId xmlns:p14="http://schemas.microsoft.com/office/powerpoint/2010/main" val="285469549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BB421-9187-4ED8-910C-B98297BB144D}"/>
              </a:ext>
            </a:extLst>
          </p:cNvPr>
          <p:cNvSpPr>
            <a:spLocks noGrp="1"/>
          </p:cNvSpPr>
          <p:nvPr>
            <p:ph idx="1"/>
          </p:nvPr>
        </p:nvSpPr>
        <p:spPr/>
        <p:txBody>
          <a:bodyPr/>
          <a:lstStyle/>
          <a:p>
            <a:pPr marL="0" indent="0">
              <a:buNone/>
            </a:pPr>
            <a:r>
              <a:rPr lang="en-US" dirty="0">
                <a:solidFill>
                  <a:srgbClr val="92D050"/>
                </a:solidFill>
              </a:rPr>
              <a:t>Section 32. </a:t>
            </a:r>
            <a:r>
              <a:rPr lang="en-US" dirty="0"/>
              <a:t>Implementing Rules and Regulations</a:t>
            </a:r>
          </a:p>
          <a:p>
            <a:pPr marL="0" indent="0">
              <a:buNone/>
            </a:pPr>
            <a:endParaRPr lang="en-US" dirty="0"/>
          </a:p>
          <a:p>
            <a:pPr marL="0" indent="0">
              <a:buNone/>
            </a:pPr>
            <a:r>
              <a:rPr lang="en-US" dirty="0"/>
              <a:t>	DOLE with Agencies concerned shall formulate the rules and regulations within 90 Days after the effectivity of this Act.</a:t>
            </a:r>
          </a:p>
        </p:txBody>
      </p:sp>
    </p:spTree>
    <p:extLst>
      <p:ext uri="{BB962C8B-B14F-4D97-AF65-F5344CB8AC3E}">
        <p14:creationId xmlns:p14="http://schemas.microsoft.com/office/powerpoint/2010/main" val="101789939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4C9590-A7B6-486C-82F8-2C9CAD124E68}"/>
              </a:ext>
            </a:extLst>
          </p:cNvPr>
          <p:cNvSpPr>
            <a:spLocks noGrp="1"/>
          </p:cNvSpPr>
          <p:nvPr>
            <p:ph idx="1"/>
          </p:nvPr>
        </p:nvSpPr>
        <p:spPr/>
        <p:txBody>
          <a:bodyPr/>
          <a:lstStyle/>
          <a:p>
            <a:pPr marL="0" indent="0">
              <a:buNone/>
            </a:pPr>
            <a:r>
              <a:rPr lang="en-US" dirty="0">
                <a:solidFill>
                  <a:srgbClr val="92D050"/>
                </a:solidFill>
              </a:rPr>
              <a:t>Section 33. </a:t>
            </a:r>
            <a:r>
              <a:rPr lang="en-US" dirty="0"/>
              <a:t>Separability Clause</a:t>
            </a:r>
          </a:p>
          <a:p>
            <a:pPr marL="0" indent="0">
              <a:buNone/>
            </a:pPr>
            <a:endParaRPr lang="en-US" dirty="0"/>
          </a:p>
          <a:p>
            <a:pPr marL="0" indent="0">
              <a:buNone/>
            </a:pPr>
            <a:r>
              <a:rPr lang="en-US" dirty="0"/>
              <a:t>If any part, section or provision of this Act shall be held invalid or unconstitutional, the other provisions not affected by such declaration shall remain in full force and effect.</a:t>
            </a:r>
          </a:p>
        </p:txBody>
      </p:sp>
    </p:spTree>
    <p:extLst>
      <p:ext uri="{BB962C8B-B14F-4D97-AF65-F5344CB8AC3E}">
        <p14:creationId xmlns:p14="http://schemas.microsoft.com/office/powerpoint/2010/main" val="41898066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219200" y="653143"/>
            <a:ext cx="7239000" cy="1477328"/>
          </a:xfrm>
          <a:prstGeom prst="rect">
            <a:avLst/>
          </a:prstGeom>
          <a:noFill/>
          <a:ln w="9525">
            <a:noFill/>
            <a:miter lim="800000"/>
            <a:headEnd/>
            <a:tailEnd/>
          </a:ln>
        </p:spPr>
        <p:txBody>
          <a:bodyPr>
            <a:spAutoFit/>
          </a:bodyPr>
          <a:lstStyle/>
          <a:p>
            <a:pPr eaLnBrk="1" hangingPunct="1">
              <a:lnSpc>
                <a:spcPct val="80000"/>
              </a:lnSpc>
              <a:spcBef>
                <a:spcPct val="50000"/>
              </a:spcBef>
            </a:pPr>
            <a:r>
              <a:rPr lang="en-US" sz="2800" b="1" dirty="0">
                <a:solidFill>
                  <a:schemeClr val="tx1">
                    <a:lumMod val="95000"/>
                    <a:lumOff val="5000"/>
                  </a:schemeClr>
                </a:solidFill>
                <a:latin typeface="Arial" charset="0"/>
              </a:rPr>
              <a:t>     </a:t>
            </a:r>
          </a:p>
          <a:p>
            <a:pPr eaLnBrk="1" hangingPunct="1">
              <a:lnSpc>
                <a:spcPct val="80000"/>
              </a:lnSpc>
              <a:spcBef>
                <a:spcPct val="50000"/>
              </a:spcBef>
            </a:pPr>
            <a:r>
              <a:rPr lang="en-US" sz="2800" b="1" dirty="0">
                <a:solidFill>
                  <a:schemeClr val="tx1">
                    <a:lumMod val="95000"/>
                    <a:lumOff val="5000"/>
                  </a:schemeClr>
                </a:solidFill>
                <a:latin typeface="Arial" charset="0"/>
              </a:rPr>
              <a:t>	</a:t>
            </a:r>
            <a:endParaRPr lang="en-US" sz="2400" b="1" dirty="0">
              <a:solidFill>
                <a:schemeClr val="tx1">
                  <a:lumMod val="95000"/>
                  <a:lumOff val="5000"/>
                </a:schemeClr>
              </a:solidFill>
              <a:latin typeface="Arial" charset="0"/>
            </a:endParaRPr>
          </a:p>
          <a:p>
            <a:pPr eaLnBrk="1" hangingPunct="1">
              <a:lnSpc>
                <a:spcPct val="80000"/>
              </a:lnSpc>
              <a:spcBef>
                <a:spcPct val="50000"/>
              </a:spcBef>
            </a:pPr>
            <a:r>
              <a:rPr lang="en-US" sz="2400" b="1" dirty="0">
                <a:solidFill>
                  <a:schemeClr val="tx1">
                    <a:lumMod val="95000"/>
                    <a:lumOff val="5000"/>
                  </a:schemeClr>
                </a:solidFill>
                <a:latin typeface="Arial" charset="0"/>
              </a:rPr>
              <a:t>	</a:t>
            </a:r>
          </a:p>
        </p:txBody>
      </p:sp>
      <p:sp>
        <p:nvSpPr>
          <p:cNvPr id="5" name="Title 4"/>
          <p:cNvSpPr>
            <a:spLocks noGrp="1"/>
          </p:cNvSpPr>
          <p:nvPr>
            <p:ph type="title"/>
          </p:nvPr>
        </p:nvSpPr>
        <p:spPr/>
        <p:txBody>
          <a:bodyPr>
            <a:normAutofit fontScale="90000"/>
          </a:bodyPr>
          <a:lstStyle/>
          <a:p>
            <a:r>
              <a:rPr lang="en-US" sz="3600" dirty="0"/>
              <a:t>Occupational Safety and Health Standards</a:t>
            </a:r>
          </a:p>
        </p:txBody>
      </p:sp>
      <p:sp>
        <p:nvSpPr>
          <p:cNvPr id="9" name="Content Placeholder 8"/>
          <p:cNvSpPr>
            <a:spLocks noGrp="1"/>
          </p:cNvSpPr>
          <p:nvPr>
            <p:ph sz="half" idx="1"/>
          </p:nvPr>
        </p:nvSpPr>
        <p:spPr/>
        <p:txBody>
          <a:bodyPr/>
          <a:lstStyle/>
          <a:p>
            <a:r>
              <a:rPr lang="en-US" dirty="0"/>
              <a:t>A set of mandatory rules on OSH which codifies all safety orders issued prior to its promulgation</a:t>
            </a:r>
          </a:p>
          <a:p>
            <a:pPr>
              <a:buNone/>
            </a:pPr>
            <a:endParaRPr lang="en-US" dirty="0"/>
          </a:p>
          <a:p>
            <a:r>
              <a:rPr lang="en-US" dirty="0"/>
              <a:t>Patterned after the Standards of other developed countries</a:t>
            </a:r>
          </a:p>
          <a:p>
            <a:endParaRPr lang="en-US" dirty="0"/>
          </a:p>
        </p:txBody>
      </p:sp>
      <p:pic>
        <p:nvPicPr>
          <p:cNvPr id="11" name="Picture 4" descr="osh standards"/>
          <p:cNvPicPr>
            <a:picLocks noGrp="1" noChangeAspect="1" noChangeArrowheads="1"/>
          </p:cNvPicPr>
          <p:nvPr>
            <p:ph sz="half" idx="2"/>
          </p:nvPr>
        </p:nvPicPr>
        <p:blipFill>
          <a:blip r:embed="rId2" cstate="print"/>
          <a:srcRect/>
          <a:stretch>
            <a:fillRect/>
          </a:stretch>
        </p:blipFill>
        <p:spPr>
          <a:xfrm>
            <a:off x="5107924" y="1600200"/>
            <a:ext cx="3119152" cy="4525963"/>
          </a:xfr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C5BF2-16C1-4CD0-977C-6E60FE78D989}"/>
              </a:ext>
            </a:extLst>
          </p:cNvPr>
          <p:cNvSpPr>
            <a:spLocks noGrp="1"/>
          </p:cNvSpPr>
          <p:nvPr>
            <p:ph idx="1"/>
          </p:nvPr>
        </p:nvSpPr>
        <p:spPr/>
        <p:txBody>
          <a:bodyPr/>
          <a:lstStyle/>
          <a:p>
            <a:pPr marL="0" indent="0">
              <a:buNone/>
            </a:pPr>
            <a:r>
              <a:rPr lang="en-US" dirty="0">
                <a:solidFill>
                  <a:srgbClr val="92D050"/>
                </a:solidFill>
              </a:rPr>
              <a:t>Section 34. </a:t>
            </a:r>
            <a:r>
              <a:rPr lang="en-US" dirty="0"/>
              <a:t>Repealing Clause</a:t>
            </a:r>
          </a:p>
          <a:p>
            <a:pPr marL="0" indent="0">
              <a:buNone/>
            </a:pPr>
            <a:r>
              <a:rPr lang="en-US" dirty="0"/>
              <a:t>All laws, acts, decrees, executive orders, rules and regulations or other issuances or parts thereof which are inconsistent with these Act are hereby modified or repealed.</a:t>
            </a:r>
          </a:p>
        </p:txBody>
      </p:sp>
    </p:spTree>
    <p:extLst>
      <p:ext uri="{BB962C8B-B14F-4D97-AF65-F5344CB8AC3E}">
        <p14:creationId xmlns:p14="http://schemas.microsoft.com/office/powerpoint/2010/main" val="241096107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36CCA-FC5F-4FF9-9606-C8CB298E9338}"/>
              </a:ext>
            </a:extLst>
          </p:cNvPr>
          <p:cNvPicPr>
            <a:picLocks noChangeAspect="1"/>
          </p:cNvPicPr>
          <p:nvPr/>
        </p:nvPicPr>
        <p:blipFill rotWithShape="1">
          <a:blip r:embed="rId2"/>
          <a:srcRect l="48333" t="17391" r="15000" b="5534"/>
          <a:stretch/>
        </p:blipFill>
        <p:spPr>
          <a:xfrm>
            <a:off x="1524000" y="-27708"/>
            <a:ext cx="5867400" cy="6934202"/>
          </a:xfrm>
          <a:prstGeom prst="rect">
            <a:avLst/>
          </a:prstGeom>
        </p:spPr>
      </p:pic>
    </p:spTree>
    <p:extLst>
      <p:ext uri="{BB962C8B-B14F-4D97-AF65-F5344CB8AC3E}">
        <p14:creationId xmlns:p14="http://schemas.microsoft.com/office/powerpoint/2010/main" val="423900040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B656-7248-4FE4-A4A2-5371630B0B5E}"/>
              </a:ext>
            </a:extLst>
          </p:cNvPr>
          <p:cNvSpPr>
            <a:spLocks noGrp="1"/>
          </p:cNvSpPr>
          <p:nvPr>
            <p:ph type="title"/>
          </p:nvPr>
        </p:nvSpPr>
        <p:spPr/>
        <p:txBody>
          <a:bodyPr/>
          <a:lstStyle/>
          <a:p>
            <a:r>
              <a:rPr lang="en-US" dirty="0"/>
              <a:t>END</a:t>
            </a:r>
          </a:p>
        </p:txBody>
      </p:sp>
    </p:spTree>
    <p:extLst>
      <p:ext uri="{BB962C8B-B14F-4D97-AF65-F5344CB8AC3E}">
        <p14:creationId xmlns:p14="http://schemas.microsoft.com/office/powerpoint/2010/main" val="206209436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a:extLst>
              <a:ext uri="{FF2B5EF4-FFF2-40B4-BE49-F238E27FC236}">
                <a16:creationId xmlns:a16="http://schemas.microsoft.com/office/drawing/2014/main" id="{D22A8B3C-5448-4607-803F-BBF416519B32}"/>
              </a:ext>
            </a:extLst>
          </p:cNvPr>
          <p:cNvSpPr>
            <a:spLocks noGrp="1" noChangeArrowheads="1"/>
          </p:cNvSpPr>
          <p:nvPr>
            <p:ph type="title" idx="4294967295"/>
          </p:nvPr>
        </p:nvSpPr>
        <p:spPr>
          <a:xfrm>
            <a:off x="990600" y="304800"/>
            <a:ext cx="7848600" cy="838200"/>
          </a:xfrm>
          <a:solidFill>
            <a:srgbClr val="FFFF00"/>
          </a:solidFill>
        </p:spPr>
        <p:txBody>
          <a:bodyPr/>
          <a:lstStyle/>
          <a:p>
            <a:pPr eaLnBrk="1" hangingPunct="1"/>
            <a:r>
              <a:rPr lang="en-US" altLang="en-US" sz="2800" b="1" dirty="0">
                <a:solidFill>
                  <a:srgbClr val="008080"/>
                </a:solidFill>
                <a:effectLst>
                  <a:outerShdw blurRad="38100" dist="38100" dir="2700000" algn="tl">
                    <a:srgbClr val="000000"/>
                  </a:outerShdw>
                </a:effectLst>
              </a:rPr>
              <a:t>Rules of the Occupational Safety and Health Standards</a:t>
            </a:r>
          </a:p>
        </p:txBody>
      </p:sp>
      <p:pic>
        <p:nvPicPr>
          <p:cNvPr id="17411" name="Picture 3" descr="dolelogo">
            <a:extLst>
              <a:ext uri="{FF2B5EF4-FFF2-40B4-BE49-F238E27FC236}">
                <a16:creationId xmlns:a16="http://schemas.microsoft.com/office/drawing/2014/main" id="{A622C32A-AFEE-4B90-B744-ACF448D4111D}"/>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04800" y="228600"/>
            <a:ext cx="942975" cy="800100"/>
          </a:xfrm>
        </p:spPr>
      </p:pic>
      <p:pic>
        <p:nvPicPr>
          <p:cNvPr id="17412" name="Picture 4" descr="osh standards">
            <a:extLst>
              <a:ext uri="{FF2B5EF4-FFF2-40B4-BE49-F238E27FC236}">
                <a16:creationId xmlns:a16="http://schemas.microsoft.com/office/drawing/2014/main" id="{2BB7FCAE-1563-49D6-9C3E-24D41E3694D1}"/>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7856607" y="5197475"/>
            <a:ext cx="1250950" cy="1600200"/>
          </a:xfrm>
        </p:spPr>
      </p:pic>
      <p:sp>
        <p:nvSpPr>
          <p:cNvPr id="48132" name="Rectangle 5">
            <a:extLst>
              <a:ext uri="{FF2B5EF4-FFF2-40B4-BE49-F238E27FC236}">
                <a16:creationId xmlns:a16="http://schemas.microsoft.com/office/drawing/2014/main" id="{2A90C79D-0847-4F63-A909-79481D387886}"/>
              </a:ext>
            </a:extLst>
          </p:cNvPr>
          <p:cNvSpPr>
            <a:spLocks noChangeArrowheads="1"/>
          </p:cNvSpPr>
          <p:nvPr/>
        </p:nvSpPr>
        <p:spPr bwMode="auto">
          <a:xfrm>
            <a:off x="304800" y="838200"/>
            <a:ext cx="42672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b="1" dirty="0">
                <a:latin typeface="Calibri Light" panose="020F0302020204030204" pitchFamily="34" charset="0"/>
                <a:cs typeface="Calibri Light" panose="020F0302020204030204" pitchFamily="34" charset="0"/>
              </a:rPr>
              <a:t>                                   </a:t>
            </a:r>
          </a:p>
          <a:p>
            <a:pPr algn="l" eaLnBrk="1" hangingPunct="1"/>
            <a:r>
              <a:rPr lang="en-US" altLang="en-US" sz="2000" b="1" dirty="0">
                <a:latin typeface="Calibri Light" panose="020F0302020204030204" pitchFamily="34" charset="0"/>
                <a:cs typeface="Calibri Light" panose="020F0302020204030204" pitchFamily="34" charset="0"/>
              </a:rPr>
              <a:t>1000	General Provisions</a:t>
            </a:r>
          </a:p>
          <a:p>
            <a:pPr algn="l" eaLnBrk="1" hangingPunct="1"/>
            <a:r>
              <a:rPr lang="en-US" altLang="en-US" sz="2000" b="1" dirty="0">
                <a:latin typeface="Calibri Light" panose="020F0302020204030204" pitchFamily="34" charset="0"/>
                <a:cs typeface="Calibri Light" panose="020F0302020204030204" pitchFamily="34" charset="0"/>
              </a:rPr>
              <a:t>1010	Other Safety Rules</a:t>
            </a:r>
          </a:p>
          <a:p>
            <a:pPr algn="l" eaLnBrk="1" hangingPunct="1"/>
            <a:r>
              <a:rPr lang="en-US" altLang="en-US" sz="2000" b="1" dirty="0">
                <a:latin typeface="Calibri Light" panose="020F0302020204030204" pitchFamily="34" charset="0"/>
                <a:cs typeface="Calibri Light" panose="020F0302020204030204" pitchFamily="34" charset="0"/>
              </a:rPr>
              <a:t>1020	Registration</a:t>
            </a:r>
          </a:p>
          <a:p>
            <a:pPr algn="l" eaLnBrk="1" hangingPunct="1"/>
            <a:r>
              <a:rPr lang="en-US" altLang="en-US" sz="2000" b="1" dirty="0">
                <a:latin typeface="Calibri Light" panose="020F0302020204030204" pitchFamily="34" charset="0"/>
                <a:cs typeface="Calibri Light" panose="020F0302020204030204" pitchFamily="34" charset="0"/>
              </a:rPr>
              <a:t>1030	</a:t>
            </a:r>
            <a:r>
              <a:rPr lang="en-US" altLang="en-US" sz="2000" b="1" dirty="0">
                <a:solidFill>
                  <a:srgbClr val="FF0000"/>
                </a:solidFill>
                <a:latin typeface="Calibri Light" panose="020F0302020204030204" pitchFamily="34" charset="0"/>
                <a:cs typeface="Calibri Light" panose="020F0302020204030204" pitchFamily="34" charset="0"/>
              </a:rPr>
              <a:t>Training &amp; Accreditation</a:t>
            </a:r>
          </a:p>
          <a:p>
            <a:pPr algn="l" eaLnBrk="1" hangingPunct="1"/>
            <a:r>
              <a:rPr lang="en-US" altLang="en-US" sz="2000" b="1" dirty="0">
                <a:latin typeface="Calibri Light" panose="020F0302020204030204" pitchFamily="34" charset="0"/>
                <a:cs typeface="Calibri Light" panose="020F0302020204030204" pitchFamily="34" charset="0"/>
              </a:rPr>
              <a:t>1040	Health &amp; Safety Committee</a:t>
            </a:r>
          </a:p>
          <a:p>
            <a:pPr algn="l" eaLnBrk="1" hangingPunct="1"/>
            <a:r>
              <a:rPr lang="en-US" altLang="en-US" sz="2000" b="1" dirty="0">
                <a:latin typeface="Calibri Light" panose="020F0302020204030204" pitchFamily="34" charset="0"/>
                <a:cs typeface="Calibri Light" panose="020F0302020204030204" pitchFamily="34" charset="0"/>
              </a:rPr>
              <a:t>1050	Notification &amp; Keeping of </a:t>
            </a:r>
          </a:p>
          <a:p>
            <a:pPr algn="l" eaLnBrk="1" hangingPunct="1"/>
            <a:r>
              <a:rPr lang="en-US" altLang="en-US" sz="2000" b="1" dirty="0">
                <a:latin typeface="Calibri Light" panose="020F0302020204030204" pitchFamily="34" charset="0"/>
                <a:cs typeface="Calibri Light" panose="020F0302020204030204" pitchFamily="34" charset="0"/>
              </a:rPr>
              <a:t>              Occupational Illnesses &amp; Injuries</a:t>
            </a:r>
          </a:p>
          <a:p>
            <a:pPr algn="l" eaLnBrk="1" hangingPunct="1"/>
            <a:r>
              <a:rPr lang="en-US" altLang="en-US" sz="2000" b="1" dirty="0">
                <a:latin typeface="Calibri Light" panose="020F0302020204030204" pitchFamily="34" charset="0"/>
                <a:cs typeface="Calibri Light" panose="020F0302020204030204" pitchFamily="34" charset="0"/>
              </a:rPr>
              <a:t>1060	Premises of Establishments</a:t>
            </a:r>
          </a:p>
          <a:p>
            <a:pPr algn="l" eaLnBrk="1" hangingPunct="1"/>
            <a:r>
              <a:rPr lang="en-US" altLang="en-US" sz="2000" b="1" dirty="0">
                <a:latin typeface="Calibri Light" panose="020F0302020204030204" pitchFamily="34" charset="0"/>
                <a:cs typeface="Calibri Light" panose="020F0302020204030204" pitchFamily="34" charset="0"/>
              </a:rPr>
              <a:t>1070	Environmental Control</a:t>
            </a:r>
          </a:p>
          <a:p>
            <a:pPr algn="l" eaLnBrk="1" hangingPunct="1">
              <a:buFontTx/>
              <a:buAutoNum type="arabicPlain" startAt="1080"/>
            </a:pPr>
            <a:r>
              <a:rPr lang="en-US" altLang="en-US" sz="2000" b="1" dirty="0">
                <a:latin typeface="Calibri Light" panose="020F0302020204030204" pitchFamily="34" charset="0"/>
                <a:cs typeface="Calibri Light" panose="020F0302020204030204" pitchFamily="34" charset="0"/>
              </a:rPr>
              <a:t>       Personal Protective Equipment</a:t>
            </a:r>
          </a:p>
          <a:p>
            <a:pPr algn="l" eaLnBrk="1" hangingPunct="1"/>
            <a:r>
              <a:rPr lang="en-US" altLang="en-US" sz="2000" b="1" dirty="0">
                <a:latin typeface="Calibri Light" panose="020F0302020204030204" pitchFamily="34" charset="0"/>
                <a:cs typeface="Calibri Light" panose="020F0302020204030204" pitchFamily="34" charset="0"/>
              </a:rPr>
              <a:t>1090       Hazardous Materials</a:t>
            </a:r>
          </a:p>
        </p:txBody>
      </p:sp>
      <p:sp>
        <p:nvSpPr>
          <p:cNvPr id="48133" name="Rectangle 6">
            <a:extLst>
              <a:ext uri="{FF2B5EF4-FFF2-40B4-BE49-F238E27FC236}">
                <a16:creationId xmlns:a16="http://schemas.microsoft.com/office/drawing/2014/main" id="{54A28CA5-77C7-4AB8-8725-E4FF446FD835}"/>
              </a:ext>
            </a:extLst>
          </p:cNvPr>
          <p:cNvSpPr>
            <a:spLocks noChangeArrowheads="1"/>
          </p:cNvSpPr>
          <p:nvPr/>
        </p:nvSpPr>
        <p:spPr bwMode="auto">
          <a:xfrm>
            <a:off x="4724400" y="1219200"/>
            <a:ext cx="4419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2000" b="1" dirty="0">
                <a:latin typeface="Calibri Light" panose="020F0302020204030204" pitchFamily="34" charset="0"/>
                <a:cs typeface="Calibri Light" panose="020F0302020204030204" pitchFamily="34" charset="0"/>
              </a:rPr>
              <a:t>1170  Unfired Pressure Vessels</a:t>
            </a:r>
          </a:p>
          <a:p>
            <a:pPr algn="l" eaLnBrk="1" hangingPunct="1"/>
            <a:r>
              <a:rPr lang="en-US" altLang="en-US" sz="2000" b="1" dirty="0">
                <a:latin typeface="Calibri Light" panose="020F0302020204030204" pitchFamily="34" charset="0"/>
                <a:cs typeface="Calibri Light" panose="020F0302020204030204" pitchFamily="34" charset="0"/>
              </a:rPr>
              <a:t>1180  Internal Combustion Engine	</a:t>
            </a:r>
          </a:p>
          <a:p>
            <a:pPr algn="l" eaLnBrk="1" hangingPunct="1">
              <a:buFontTx/>
              <a:buAutoNum type="arabicPlain" startAt="1200"/>
            </a:pPr>
            <a:r>
              <a:rPr lang="en-US" altLang="en-US" sz="2000" b="1" dirty="0">
                <a:latin typeface="Calibri Light" panose="020F0302020204030204" pitchFamily="34" charset="0"/>
                <a:cs typeface="Calibri Light" panose="020F0302020204030204" pitchFamily="34" charset="0"/>
              </a:rPr>
              <a:t>  Machine Guarding</a:t>
            </a:r>
          </a:p>
          <a:p>
            <a:pPr algn="l" eaLnBrk="1" hangingPunct="1"/>
            <a:r>
              <a:rPr lang="en-US" altLang="en-US" sz="2000" b="1" dirty="0">
                <a:latin typeface="Calibri Light" panose="020F0302020204030204" pitchFamily="34" charset="0"/>
                <a:cs typeface="Calibri Light" panose="020F0302020204030204" pitchFamily="34" charset="0"/>
              </a:rPr>
              <a:t>1210  Electrical Safety</a:t>
            </a:r>
          </a:p>
          <a:p>
            <a:pPr algn="l" eaLnBrk="1" hangingPunct="1">
              <a:buFontTx/>
              <a:buAutoNum type="arabicPlain" startAt="1220"/>
            </a:pPr>
            <a:r>
              <a:rPr lang="en-US" altLang="en-US" sz="2000" b="1" dirty="0">
                <a:latin typeface="Calibri Light" panose="020F0302020204030204" pitchFamily="34" charset="0"/>
                <a:cs typeface="Calibri Light" panose="020F0302020204030204" pitchFamily="34" charset="0"/>
              </a:rPr>
              <a:t>  Elevators &amp; Related Equipment</a:t>
            </a:r>
          </a:p>
          <a:p>
            <a:pPr algn="l" eaLnBrk="1" hangingPunct="1">
              <a:buFontTx/>
              <a:buAutoNum type="arabicPlain" startAt="1230"/>
            </a:pPr>
            <a:r>
              <a:rPr lang="en-US" altLang="en-US" sz="2000" b="1" dirty="0">
                <a:latin typeface="Calibri Light" panose="020F0302020204030204" pitchFamily="34" charset="0"/>
                <a:cs typeface="Calibri Light" panose="020F0302020204030204" pitchFamily="34" charset="0"/>
              </a:rPr>
              <a:t>  Identification of Piping System</a:t>
            </a:r>
          </a:p>
          <a:p>
            <a:pPr algn="l" eaLnBrk="1" hangingPunct="1">
              <a:buFontTx/>
              <a:buAutoNum type="arabicPlain" startAt="1240"/>
            </a:pPr>
            <a:r>
              <a:rPr lang="en-US" altLang="en-US" sz="2000" b="1" dirty="0">
                <a:latin typeface="Calibri Light" panose="020F0302020204030204" pitchFamily="34" charset="0"/>
                <a:cs typeface="Calibri Light" panose="020F0302020204030204" pitchFamily="34" charset="0"/>
              </a:rPr>
              <a:t>  Power Piping Lines 	</a:t>
            </a:r>
          </a:p>
          <a:p>
            <a:pPr algn="l" eaLnBrk="1" hangingPunct="1"/>
            <a:r>
              <a:rPr lang="en-US" altLang="en-US" sz="2000" b="1" dirty="0">
                <a:latin typeface="Calibri Light" panose="020F0302020204030204" pitchFamily="34" charset="0"/>
                <a:cs typeface="Calibri Light" panose="020F0302020204030204" pitchFamily="34" charset="0"/>
              </a:rPr>
              <a:t>1410  Construction Safety</a:t>
            </a:r>
          </a:p>
          <a:p>
            <a:pPr algn="l" eaLnBrk="1" hangingPunct="1"/>
            <a:r>
              <a:rPr lang="en-US" altLang="en-US" sz="2000" b="1" dirty="0">
                <a:latin typeface="Calibri Light" panose="020F0302020204030204" pitchFamily="34" charset="0"/>
                <a:cs typeface="Calibri Light" panose="020F0302020204030204" pitchFamily="34" charset="0"/>
              </a:rPr>
              <a:t>1420  Logging</a:t>
            </a:r>
          </a:p>
          <a:p>
            <a:pPr algn="l" eaLnBrk="1" hangingPunct="1">
              <a:buFontTx/>
              <a:buAutoNum type="arabicPlain" startAt="1940"/>
            </a:pPr>
            <a:r>
              <a:rPr lang="en-US" altLang="en-US" sz="2000" b="1" dirty="0">
                <a:latin typeface="Calibri Light" panose="020F0302020204030204" pitchFamily="34" charset="0"/>
                <a:cs typeface="Calibri Light" panose="020F0302020204030204" pitchFamily="34" charset="0"/>
              </a:rPr>
              <a:t>  Fire Protection &amp; Control</a:t>
            </a:r>
          </a:p>
          <a:p>
            <a:pPr algn="l" eaLnBrk="1" hangingPunct="1"/>
            <a:r>
              <a:rPr lang="en-US" altLang="en-US" sz="2000" b="1" dirty="0">
                <a:latin typeface="Calibri Light" panose="020F0302020204030204" pitchFamily="34" charset="0"/>
                <a:cs typeface="Calibri Light" panose="020F0302020204030204" pitchFamily="34" charset="0"/>
              </a:rPr>
              <a:t>1950  Pesticides &amp; Fertilizers</a:t>
            </a:r>
          </a:p>
          <a:p>
            <a:pPr algn="l" eaLnBrk="1" hangingPunct="1"/>
            <a:r>
              <a:rPr lang="en-US" altLang="en-US" sz="2000" b="1" dirty="0">
                <a:solidFill>
                  <a:srgbClr val="FF0000"/>
                </a:solidFill>
                <a:latin typeface="Calibri Light" panose="020F0302020204030204" pitchFamily="34" charset="0"/>
                <a:cs typeface="Calibri Light" panose="020F0302020204030204" pitchFamily="34" charset="0"/>
              </a:rPr>
              <a:t>1960  OH Services</a:t>
            </a:r>
          </a:p>
          <a:p>
            <a:pPr algn="l" eaLnBrk="1" hangingPunct="1"/>
            <a:r>
              <a:rPr lang="en-US" altLang="en-US" sz="2000" b="1" dirty="0">
                <a:latin typeface="Calibri Light" panose="020F0302020204030204" pitchFamily="34" charset="0"/>
                <a:cs typeface="Calibri Light" panose="020F0302020204030204" pitchFamily="34" charset="0"/>
              </a:rPr>
              <a:t>1970  Fees</a:t>
            </a:r>
          </a:p>
          <a:p>
            <a:pPr algn="l" eaLnBrk="1" hangingPunct="1"/>
            <a:r>
              <a:rPr lang="en-US" altLang="en-US" sz="2000" b="1" dirty="0">
                <a:latin typeface="Calibri Light" panose="020F0302020204030204" pitchFamily="34" charset="0"/>
                <a:cs typeface="Calibri Light" panose="020F0302020204030204" pitchFamily="34" charset="0"/>
              </a:rPr>
              <a:t>1980  Authority of LGUs</a:t>
            </a:r>
          </a:p>
          <a:p>
            <a:pPr algn="l" eaLnBrk="1" hangingPunct="1"/>
            <a:r>
              <a:rPr lang="en-US" altLang="en-US" sz="2000" b="1" dirty="0">
                <a:latin typeface="Calibri Light" panose="020F0302020204030204" pitchFamily="34" charset="0"/>
                <a:cs typeface="Calibri Light" panose="020F0302020204030204" pitchFamily="34" charset="0"/>
              </a:rPr>
              <a:t>1990  Final Provisions</a:t>
            </a:r>
          </a:p>
        </p:txBody>
      </p:sp>
      <p:sp>
        <p:nvSpPr>
          <p:cNvPr id="48134" name="Rectangle 7">
            <a:extLst>
              <a:ext uri="{FF2B5EF4-FFF2-40B4-BE49-F238E27FC236}">
                <a16:creationId xmlns:a16="http://schemas.microsoft.com/office/drawing/2014/main" id="{67FC5748-1015-48C2-9D85-D68D6E2F031E}"/>
              </a:ext>
            </a:extLst>
          </p:cNvPr>
          <p:cNvSpPr>
            <a:spLocks noChangeArrowheads="1"/>
          </p:cNvSpPr>
          <p:nvPr/>
        </p:nvSpPr>
        <p:spPr bwMode="auto">
          <a:xfrm>
            <a:off x="248478" y="4876800"/>
            <a:ext cx="4495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2000" b="1" dirty="0">
                <a:latin typeface="Calibri Light" panose="020F0302020204030204" pitchFamily="34" charset="0"/>
                <a:cs typeface="Calibri Light" panose="020F0302020204030204" pitchFamily="34" charset="0"/>
              </a:rPr>
              <a:t> 1100      Gas &amp; Electric Welding &amp;   </a:t>
            </a:r>
          </a:p>
          <a:p>
            <a:pPr algn="l" eaLnBrk="1" hangingPunct="1"/>
            <a:r>
              <a:rPr lang="en-US" altLang="en-US" sz="2000" b="1" dirty="0">
                <a:latin typeface="Calibri Light" panose="020F0302020204030204" pitchFamily="34" charset="0"/>
                <a:cs typeface="Calibri Light" panose="020F0302020204030204" pitchFamily="34" charset="0"/>
              </a:rPr>
              <a:t>              Cutting Operations</a:t>
            </a:r>
          </a:p>
          <a:p>
            <a:pPr algn="l" eaLnBrk="1" hangingPunct="1"/>
            <a:r>
              <a:rPr lang="en-US" altLang="en-US" sz="2000" b="1" dirty="0">
                <a:latin typeface="Calibri Light" panose="020F0302020204030204" pitchFamily="34" charset="0"/>
                <a:cs typeface="Calibri Light" panose="020F0302020204030204" pitchFamily="34" charset="0"/>
              </a:rPr>
              <a:t> 1120      Hazardous Work Processes</a:t>
            </a:r>
          </a:p>
          <a:p>
            <a:pPr algn="l" eaLnBrk="1" hangingPunct="1"/>
            <a:r>
              <a:rPr lang="en-US" altLang="en-US" sz="2000" b="1" dirty="0">
                <a:latin typeface="Calibri Light" panose="020F0302020204030204" pitchFamily="34" charset="0"/>
                <a:cs typeface="Calibri Light" panose="020F0302020204030204" pitchFamily="34" charset="0"/>
              </a:rPr>
              <a:t> 1140	Explosives</a:t>
            </a:r>
          </a:p>
          <a:p>
            <a:pPr algn="l" eaLnBrk="1" hangingPunct="1"/>
            <a:r>
              <a:rPr lang="en-US" altLang="en-US" sz="2000" b="1" dirty="0">
                <a:latin typeface="Calibri Light" panose="020F0302020204030204" pitchFamily="34" charset="0"/>
                <a:cs typeface="Calibri Light" panose="020F0302020204030204" pitchFamily="34" charset="0"/>
              </a:rPr>
              <a:t> 1150      Materials Handling &amp; Storage</a:t>
            </a:r>
          </a:p>
          <a:p>
            <a:pPr algn="l" eaLnBrk="1" hangingPunct="1"/>
            <a:r>
              <a:rPr lang="en-US" altLang="en-US" sz="2000" b="1" dirty="0">
                <a:latin typeface="Calibri Light" panose="020F0302020204030204" pitchFamily="34" charset="0"/>
                <a:cs typeface="Calibri Light" panose="020F0302020204030204" pitchFamily="34" charset="0"/>
              </a:rPr>
              <a:t> 1160      Boiler</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theme/theme1.xml><?xml version="1.0" encoding="utf-8"?>
<a:theme xmlns:a="http://schemas.openxmlformats.org/drawingml/2006/main" name="Theme1">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F4004468-2BA4-4B54-9473-EF850AC0B5A8}" vid="{2AB63F9E-C826-4B6A-A035-E58864059C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4211</TotalTime>
  <Words>1533</Words>
  <Application>Microsoft Office PowerPoint</Application>
  <PresentationFormat>On-screen Show (4:3)</PresentationFormat>
  <Paragraphs>323</Paragraphs>
  <Slides>82</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82</vt:i4>
      </vt:variant>
    </vt:vector>
  </HeadingPairs>
  <TitlesOfParts>
    <vt:vector size="94" baseType="lpstr">
      <vt:lpstr>Aldhabi</vt:lpstr>
      <vt:lpstr>Angsana New</vt:lpstr>
      <vt:lpstr>Arial</vt:lpstr>
      <vt:lpstr>Arial Nova Cond</vt:lpstr>
      <vt:lpstr>Calibri</vt:lpstr>
      <vt:lpstr>Calibri Light</vt:lpstr>
      <vt:lpstr>Cambria</vt:lpstr>
      <vt:lpstr>Times New Roman</vt:lpstr>
      <vt:lpstr>Wingdings</vt:lpstr>
      <vt:lpstr>Theme1</vt:lpstr>
      <vt:lpstr>Office Theme</vt:lpstr>
      <vt:lpstr>1_Office Theme</vt:lpstr>
      <vt:lpstr>PowerPoint Presentation</vt:lpstr>
      <vt:lpstr>PowerPoint Presentation</vt:lpstr>
      <vt:lpstr>SALIENT FEATURES of RA 11058</vt:lpstr>
      <vt:lpstr>OSH LEGISLATION</vt:lpstr>
      <vt:lpstr>OSH LEGISLATIONS  </vt:lpstr>
      <vt:lpstr>OSH LEGISLATIONS</vt:lpstr>
      <vt:lpstr>PowerPoint Presentation</vt:lpstr>
      <vt:lpstr>Occupational Safety and Health Standards</vt:lpstr>
      <vt:lpstr>Rules of the Occupational Safety and Health Standards</vt:lpstr>
      <vt:lpstr>REPUBLIC ACT 11058</vt:lpstr>
      <vt:lpstr>CHAPTERS OF RA 11058</vt:lpstr>
      <vt:lpstr>CHAPTER I- DECLARATION OF POLICY</vt:lpstr>
      <vt:lpstr>PowerPoint Presentation</vt:lpstr>
      <vt:lpstr>PowerPoint Presentation</vt:lpstr>
      <vt:lpstr>PowerPoint Presentation</vt:lpstr>
      <vt:lpstr>CHAPTER II- GENERAL PROVISIONS</vt:lpstr>
      <vt:lpstr>PowerPoint Presentation</vt:lpstr>
      <vt:lpstr>Terms in the IRR:</vt:lpstr>
      <vt:lpstr>Terms in the IRR:</vt:lpstr>
      <vt:lpstr>Terms in the IRR:</vt:lpstr>
      <vt:lpstr>Terms in the IRR:</vt:lpstr>
      <vt:lpstr>Terms in the IRR:</vt:lpstr>
      <vt:lpstr>Terms in the IRR:</vt:lpstr>
      <vt:lpstr>CHAPTER III- DUTIES AND RIGHTS OF EMPLOYERS, WORKERS AND OTHER PERSONS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IV – COVERED WORKPLACES</vt:lpstr>
      <vt:lpstr>PowerPoint Presentation</vt:lpstr>
      <vt:lpstr>PowerPoint Presentation</vt:lpstr>
      <vt:lpstr>PowerPoint Presentation</vt:lpstr>
      <vt:lpstr>PowerPoint Presentation</vt:lpstr>
      <vt:lpstr>PowerPoint Presentation</vt:lpstr>
      <vt:lpstr>From the IRR</vt:lpstr>
      <vt:lpstr>From the IRR</vt:lpstr>
      <vt:lpstr>PowerPoint Presentation</vt:lpstr>
      <vt:lpstr>From the IRR</vt:lpstr>
      <vt:lpstr>PowerPoint Presentation</vt:lpstr>
      <vt:lpstr>From the IRR</vt:lpstr>
      <vt:lpstr>From the IRR</vt:lpstr>
      <vt:lpstr>PowerPoint Presentation</vt:lpstr>
      <vt:lpstr>From the IRR</vt:lpstr>
      <vt:lpstr>From the IRR</vt:lpstr>
      <vt:lpstr>From the IRR</vt:lpstr>
      <vt:lpstr>From the IRR</vt:lpstr>
      <vt:lpstr>PowerPoint Presentation</vt:lpstr>
      <vt:lpstr>PowerPoint Presentation</vt:lpstr>
      <vt:lpstr>PowerPoint Presentation</vt:lpstr>
      <vt:lpstr>PowerPoint Presentation</vt:lpstr>
      <vt:lpstr>PowerPoint Presentation</vt:lpstr>
      <vt:lpstr>CHAPTER V: JOINT AND SOLIDARY LIABILITY</vt:lpstr>
      <vt:lpstr>CHAPTER VI: ENFORCEMENT OF OCCUPATIONAL SAFETY AND HEALTH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Matrix of Administrative Fines:</vt:lpstr>
      <vt:lpstr>PowerPoint Presentation</vt:lpstr>
      <vt:lpstr>PowerPoint Presentation</vt:lpstr>
      <vt:lpstr>PowerPoint Presentation</vt:lpstr>
      <vt:lpstr>CHAPTER VII: MISCELLANEOUS PROVISIONS</vt:lpstr>
      <vt:lpstr>PowerPoint Presentation</vt:lpstr>
      <vt:lpstr>PowerPoint Presentation</vt:lpstr>
      <vt:lpstr>PowerPoint Presentation</vt:lpstr>
      <vt:lpstr>PowerPoint Presentation</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 11058</dc:title>
  <dc:subject>OSH Legislation</dc:subject>
  <dc:creator>Neil P. Rodrigo, MD, FPCAM, FPCOM</dc:creator>
  <cp:lastModifiedBy>Neil Rodrigo</cp:lastModifiedBy>
  <cp:revision>274</cp:revision>
  <cp:lastPrinted>2018-09-02T05:24:49Z</cp:lastPrinted>
  <dcterms:created xsi:type="dcterms:W3CDTF">1999-01-21T02:26:34Z</dcterms:created>
  <dcterms:modified xsi:type="dcterms:W3CDTF">2018-12-13T15:42:37Z</dcterms:modified>
  <cp:version>1</cp:version>
</cp:coreProperties>
</file>