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7"/>
  </p:notesMasterIdLst>
  <p:sldIdLst>
    <p:sldId id="282" r:id="rId2"/>
    <p:sldId id="310" r:id="rId3"/>
    <p:sldId id="311" r:id="rId4"/>
    <p:sldId id="283" r:id="rId5"/>
    <p:sldId id="284" r:id="rId6"/>
    <p:sldId id="285" r:id="rId7"/>
    <p:sldId id="286" r:id="rId8"/>
    <p:sldId id="287" r:id="rId9"/>
    <p:sldId id="288" r:id="rId10"/>
    <p:sldId id="289" r:id="rId11"/>
    <p:sldId id="297" r:id="rId12"/>
    <p:sldId id="298" r:id="rId13"/>
    <p:sldId id="312" r:id="rId14"/>
    <p:sldId id="299" r:id="rId15"/>
    <p:sldId id="313" r:id="rId16"/>
    <p:sldId id="314" r:id="rId17"/>
    <p:sldId id="317" r:id="rId18"/>
    <p:sldId id="315" r:id="rId19"/>
    <p:sldId id="300" r:id="rId20"/>
    <p:sldId id="302" r:id="rId21"/>
    <p:sldId id="304" r:id="rId22"/>
    <p:sldId id="305" r:id="rId23"/>
    <p:sldId id="306" r:id="rId24"/>
    <p:sldId id="307" r:id="rId25"/>
    <p:sldId id="3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4660"/>
  </p:normalViewPr>
  <p:slideViewPr>
    <p:cSldViewPr snapToGrid="0">
      <p:cViewPr varScale="1">
        <p:scale>
          <a:sx n="81" d="100"/>
          <a:sy n="81" d="100"/>
        </p:scale>
        <p:origin x="336" y="96"/>
      </p:cViewPr>
      <p:guideLst/>
    </p:cSldViewPr>
  </p:slideViewPr>
  <p:notesTextViewPr>
    <p:cViewPr>
      <p:scale>
        <a:sx n="1" d="1"/>
        <a:sy n="1" d="1"/>
      </p:scale>
      <p:origin x="0" y="0"/>
    </p:cViewPr>
  </p:notesTextViewPr>
  <p:sorterViewPr>
    <p:cViewPr>
      <p:scale>
        <a:sx n="100" d="100"/>
        <a:sy n="100" d="100"/>
      </p:scale>
      <p:origin x="0" y="-6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CD16C-6A4A-4261-B1FD-7821378A6A34}" type="datetimeFigureOut">
              <a:rPr lang="en-GB" smtClean="0"/>
              <a:t>04/05/2018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0721C-CF40-4A16-B5DF-BDF0520E00C0}" type="slidenum">
              <a:rPr lang="en-GB" smtClean="0"/>
              <a:t>‹#›</a:t>
            </a:fld>
            <a:endParaRPr lang="en-GB"/>
          </a:p>
        </p:txBody>
      </p:sp>
    </p:spTree>
    <p:extLst>
      <p:ext uri="{BB962C8B-B14F-4D97-AF65-F5344CB8AC3E}">
        <p14:creationId xmlns:p14="http://schemas.microsoft.com/office/powerpoint/2010/main" val="425296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2</a:t>
            </a:fld>
            <a:endParaRPr lang="en-GB"/>
          </a:p>
        </p:txBody>
      </p:sp>
    </p:spTree>
    <p:extLst>
      <p:ext uri="{BB962C8B-B14F-4D97-AF65-F5344CB8AC3E}">
        <p14:creationId xmlns:p14="http://schemas.microsoft.com/office/powerpoint/2010/main" val="281939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11</a:t>
            </a:fld>
            <a:endParaRPr lang="en-GB"/>
          </a:p>
        </p:txBody>
      </p:sp>
    </p:spTree>
    <p:extLst>
      <p:ext uri="{BB962C8B-B14F-4D97-AF65-F5344CB8AC3E}">
        <p14:creationId xmlns:p14="http://schemas.microsoft.com/office/powerpoint/2010/main" val="144969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12</a:t>
            </a:fld>
            <a:endParaRPr lang="en-GB"/>
          </a:p>
        </p:txBody>
      </p:sp>
    </p:spTree>
    <p:extLst>
      <p:ext uri="{BB962C8B-B14F-4D97-AF65-F5344CB8AC3E}">
        <p14:creationId xmlns:p14="http://schemas.microsoft.com/office/powerpoint/2010/main" val="111314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13</a:t>
            </a:fld>
            <a:endParaRPr lang="en-GB"/>
          </a:p>
        </p:txBody>
      </p:sp>
    </p:spTree>
    <p:extLst>
      <p:ext uri="{BB962C8B-B14F-4D97-AF65-F5344CB8AC3E}">
        <p14:creationId xmlns:p14="http://schemas.microsoft.com/office/powerpoint/2010/main" val="271315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14</a:t>
            </a:fld>
            <a:endParaRPr lang="en-GB"/>
          </a:p>
        </p:txBody>
      </p:sp>
    </p:spTree>
    <p:extLst>
      <p:ext uri="{BB962C8B-B14F-4D97-AF65-F5344CB8AC3E}">
        <p14:creationId xmlns:p14="http://schemas.microsoft.com/office/powerpoint/2010/main" val="368732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15</a:t>
            </a:fld>
            <a:endParaRPr lang="en-GB"/>
          </a:p>
        </p:txBody>
      </p:sp>
    </p:spTree>
    <p:extLst>
      <p:ext uri="{BB962C8B-B14F-4D97-AF65-F5344CB8AC3E}">
        <p14:creationId xmlns:p14="http://schemas.microsoft.com/office/powerpoint/2010/main" val="378388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16</a:t>
            </a:fld>
            <a:endParaRPr lang="en-GB"/>
          </a:p>
        </p:txBody>
      </p:sp>
    </p:spTree>
    <p:extLst>
      <p:ext uri="{BB962C8B-B14F-4D97-AF65-F5344CB8AC3E}">
        <p14:creationId xmlns:p14="http://schemas.microsoft.com/office/powerpoint/2010/main" val="310453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18</a:t>
            </a:fld>
            <a:endParaRPr lang="en-GB"/>
          </a:p>
        </p:txBody>
      </p:sp>
    </p:spTree>
    <p:extLst>
      <p:ext uri="{BB962C8B-B14F-4D97-AF65-F5344CB8AC3E}">
        <p14:creationId xmlns:p14="http://schemas.microsoft.com/office/powerpoint/2010/main" val="1715150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19</a:t>
            </a:fld>
            <a:endParaRPr lang="en-GB"/>
          </a:p>
        </p:txBody>
      </p:sp>
    </p:spTree>
    <p:extLst>
      <p:ext uri="{BB962C8B-B14F-4D97-AF65-F5344CB8AC3E}">
        <p14:creationId xmlns:p14="http://schemas.microsoft.com/office/powerpoint/2010/main" val="105193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20</a:t>
            </a:fld>
            <a:endParaRPr lang="en-GB"/>
          </a:p>
        </p:txBody>
      </p:sp>
    </p:spTree>
    <p:extLst>
      <p:ext uri="{BB962C8B-B14F-4D97-AF65-F5344CB8AC3E}">
        <p14:creationId xmlns:p14="http://schemas.microsoft.com/office/powerpoint/2010/main" val="916328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21</a:t>
            </a:fld>
            <a:endParaRPr lang="en-GB"/>
          </a:p>
        </p:txBody>
      </p:sp>
    </p:spTree>
    <p:extLst>
      <p:ext uri="{BB962C8B-B14F-4D97-AF65-F5344CB8AC3E}">
        <p14:creationId xmlns:p14="http://schemas.microsoft.com/office/powerpoint/2010/main" val="305509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3</a:t>
            </a:fld>
            <a:endParaRPr lang="en-GB"/>
          </a:p>
        </p:txBody>
      </p:sp>
    </p:spTree>
    <p:extLst>
      <p:ext uri="{BB962C8B-B14F-4D97-AF65-F5344CB8AC3E}">
        <p14:creationId xmlns:p14="http://schemas.microsoft.com/office/powerpoint/2010/main" val="127891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22</a:t>
            </a:fld>
            <a:endParaRPr lang="en-GB"/>
          </a:p>
        </p:txBody>
      </p:sp>
    </p:spTree>
    <p:extLst>
      <p:ext uri="{BB962C8B-B14F-4D97-AF65-F5344CB8AC3E}">
        <p14:creationId xmlns:p14="http://schemas.microsoft.com/office/powerpoint/2010/main" val="1376244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23</a:t>
            </a:fld>
            <a:endParaRPr lang="en-GB"/>
          </a:p>
        </p:txBody>
      </p:sp>
    </p:spTree>
    <p:extLst>
      <p:ext uri="{BB962C8B-B14F-4D97-AF65-F5344CB8AC3E}">
        <p14:creationId xmlns:p14="http://schemas.microsoft.com/office/powerpoint/2010/main" val="1420565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24</a:t>
            </a:fld>
            <a:endParaRPr lang="en-GB"/>
          </a:p>
        </p:txBody>
      </p:sp>
    </p:spTree>
    <p:extLst>
      <p:ext uri="{BB962C8B-B14F-4D97-AF65-F5344CB8AC3E}">
        <p14:creationId xmlns:p14="http://schemas.microsoft.com/office/powerpoint/2010/main" val="223900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4</a:t>
            </a:fld>
            <a:endParaRPr lang="en-GB"/>
          </a:p>
        </p:txBody>
      </p:sp>
    </p:spTree>
    <p:extLst>
      <p:ext uri="{BB962C8B-B14F-4D97-AF65-F5344CB8AC3E}">
        <p14:creationId xmlns:p14="http://schemas.microsoft.com/office/powerpoint/2010/main" val="12482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5</a:t>
            </a:fld>
            <a:endParaRPr lang="en-GB"/>
          </a:p>
        </p:txBody>
      </p:sp>
    </p:spTree>
    <p:extLst>
      <p:ext uri="{BB962C8B-B14F-4D97-AF65-F5344CB8AC3E}">
        <p14:creationId xmlns:p14="http://schemas.microsoft.com/office/powerpoint/2010/main" val="346565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6</a:t>
            </a:fld>
            <a:endParaRPr lang="en-GB"/>
          </a:p>
        </p:txBody>
      </p:sp>
    </p:spTree>
    <p:extLst>
      <p:ext uri="{BB962C8B-B14F-4D97-AF65-F5344CB8AC3E}">
        <p14:creationId xmlns:p14="http://schemas.microsoft.com/office/powerpoint/2010/main" val="233688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1250" marR="0" lvl="0" indent="-514350" algn="just" defTabSz="914400" rtl="0" eaLnBrk="0" fontAlgn="base" latinLnBrk="0" hangingPunct="0">
              <a:lnSpc>
                <a:spcPct val="100000"/>
              </a:lnSpc>
              <a:spcBef>
                <a:spcPct val="20000"/>
              </a:spcBef>
              <a:spcAft>
                <a:spcPct val="0"/>
              </a:spcAft>
              <a:buClrTx/>
              <a:buSzTx/>
              <a:buFont typeface="+mj-lt"/>
              <a:buAutoNum type="arabicPeriod"/>
              <a:tabLst/>
              <a:defRPr/>
            </a:pPr>
            <a:r>
              <a:rPr kumimoji="0" lang="en-GB" sz="3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Rounded MT Bold" panose="020F0704030504030204" pitchFamily="34" charset="0"/>
                <a:cs typeface="Arial"/>
              </a:rPr>
              <a:t>Wages shall be paid at least once every two weeks or twice a month at intervals not exceeding sixteen (16) days. </a:t>
            </a:r>
          </a:p>
          <a:p>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7</a:t>
            </a:fld>
            <a:endParaRPr lang="en-GB"/>
          </a:p>
        </p:txBody>
      </p:sp>
    </p:spTree>
    <p:extLst>
      <p:ext uri="{BB962C8B-B14F-4D97-AF65-F5344CB8AC3E}">
        <p14:creationId xmlns:p14="http://schemas.microsoft.com/office/powerpoint/2010/main" val="91400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8</a:t>
            </a:fld>
            <a:endParaRPr lang="en-GB"/>
          </a:p>
        </p:txBody>
      </p:sp>
    </p:spTree>
    <p:extLst>
      <p:ext uri="{BB962C8B-B14F-4D97-AF65-F5344CB8AC3E}">
        <p14:creationId xmlns:p14="http://schemas.microsoft.com/office/powerpoint/2010/main" val="306399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9</a:t>
            </a:fld>
            <a:endParaRPr lang="en-GB"/>
          </a:p>
        </p:txBody>
      </p:sp>
    </p:spTree>
    <p:extLst>
      <p:ext uri="{BB962C8B-B14F-4D97-AF65-F5344CB8AC3E}">
        <p14:creationId xmlns:p14="http://schemas.microsoft.com/office/powerpoint/2010/main" val="4432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Pursuant to the rule-making power of the Secretary of Labor and Employment under Article 5 of the Labor Code of the Philippines, as renumbered</a:t>
            </a:r>
            <a:endParaRPr lang="en-GB" dirty="0"/>
          </a:p>
        </p:txBody>
      </p:sp>
      <p:sp>
        <p:nvSpPr>
          <p:cNvPr id="4" name="Slide Number Placeholder 3"/>
          <p:cNvSpPr>
            <a:spLocks noGrp="1"/>
          </p:cNvSpPr>
          <p:nvPr>
            <p:ph type="sldNum" sz="quarter" idx="10"/>
          </p:nvPr>
        </p:nvSpPr>
        <p:spPr/>
        <p:txBody>
          <a:bodyPr/>
          <a:lstStyle/>
          <a:p>
            <a:fld id="{D840721C-CF40-4A16-B5DF-BDF0520E00C0}" type="slidenum">
              <a:rPr lang="en-GB" smtClean="0"/>
              <a:t>10</a:t>
            </a:fld>
            <a:endParaRPr lang="en-GB"/>
          </a:p>
        </p:txBody>
      </p:sp>
    </p:spTree>
    <p:extLst>
      <p:ext uri="{BB962C8B-B14F-4D97-AF65-F5344CB8AC3E}">
        <p14:creationId xmlns:p14="http://schemas.microsoft.com/office/powerpoint/2010/main" val="194313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00037F-F9AB-4EB7-A9FB-C3D9F74DDC7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44265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31159-811C-48C4-909C-08D8FE92391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27641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53F48D-DC15-4704-BBD1-6E89E5858414}"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63065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4796BB-67DA-44FC-A252-BD71C0ABA48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53355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244DD4-6E1F-44AB-9671-67C0CF5FAD3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3742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9BEB99-AC17-45C0-957F-8155421FBA3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94119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552593-E189-49D5-927C-BA6D8B6F5E5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47968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6CD6E9-AEB1-4B6D-A416-13822C8AFAB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26621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F277EB-FA00-4FDF-BA99-146F4209BBE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97629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F41499-4C45-4CAA-ACFA-415A4CD05E79}"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15358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83FC67-CD86-40C1-81DC-E14BA706EFC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5858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B8EA3A9-01B5-457F-BF1F-108C2284E16F}"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73920447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0" y="531812"/>
            <a:ext cx="12192000" cy="2185630"/>
          </a:xfrm>
          <a:prstGeom prst="rect">
            <a:avLst/>
          </a:prstGeom>
          <a:gradFill flip="none" rotWithShape="1">
            <a:gsLst>
              <a:gs pos="0">
                <a:schemeClr val="bg1">
                  <a:alpha val="0"/>
                </a:schemeClr>
              </a:gs>
              <a:gs pos="18000">
                <a:schemeClr val="bg1">
                  <a:alpha val="76000"/>
                </a:schemeClr>
              </a:gs>
              <a:gs pos="45000">
                <a:schemeClr val="bg1">
                  <a:alpha val="87000"/>
                </a:schemeClr>
              </a:gs>
              <a:gs pos="100000">
                <a:schemeClr val="bg1">
                  <a:alpha val="85000"/>
                </a:schemeClr>
              </a:gs>
            </a:gsLst>
            <a:lin ang="0" scaled="1"/>
            <a:tileRect/>
          </a:gradFill>
        </p:spPr>
        <p:txBody>
          <a:bodyPr lIns="68598" tIns="34299" rIns="68598" bIns="34299" anchor="ct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1545843" indent="-1545843" algn="ctr" fontAlgn="base">
              <a:lnSpc>
                <a:spcPct val="100000"/>
              </a:lnSpc>
              <a:spcAft>
                <a:spcPct val="0"/>
              </a:spcAft>
              <a:tabLst>
                <a:tab pos="4719706" algn="l"/>
              </a:tabLst>
              <a:defRPr/>
            </a:pPr>
            <a:r>
              <a:rPr lang="en-US" sz="6002" b="1" cap="none" dirty="0">
                <a:solidFill>
                  <a:srgbClr val="000000"/>
                </a:solidFill>
                <a:latin typeface="Tw Cen MT Condensed" panose="020B0606020104020203" pitchFamily="34" charset="0"/>
              </a:rPr>
              <a:t>     </a:t>
            </a:r>
          </a:p>
        </p:txBody>
      </p:sp>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2180" y="2952703"/>
            <a:ext cx="2833351" cy="366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77" y="848962"/>
            <a:ext cx="16192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2214" name="Rectangle 166"/>
          <p:cNvSpPr>
            <a:spLocks noGrp="1" noChangeArrowheads="1"/>
          </p:cNvSpPr>
          <p:nvPr>
            <p:ph type="subTitle" idx="1"/>
          </p:nvPr>
        </p:nvSpPr>
        <p:spPr>
          <a:xfrm>
            <a:off x="1253902" y="721938"/>
            <a:ext cx="10573556" cy="1551783"/>
          </a:xfrm>
        </p:spPr>
        <p:txBody>
          <a:bodyPr/>
          <a:lstStyle/>
          <a:p>
            <a:pPr algn="r" eaLnBrk="1" hangingPunct="1">
              <a:lnSpc>
                <a:spcPct val="90000"/>
              </a:lnSpc>
              <a:defRPr/>
            </a:pPr>
            <a:r>
              <a:rPr lang="es-ES" sz="4800" b="1" dirty="0" smtClean="0">
                <a:solidFill>
                  <a:srgbClr val="003366"/>
                </a:solidFill>
                <a:effectLst>
                  <a:outerShdw blurRad="38100" dist="38100" dir="2700000" algn="tl">
                    <a:srgbClr val="000000">
                      <a:alpha val="43137"/>
                    </a:srgbClr>
                  </a:outerShdw>
                </a:effectLst>
                <a:latin typeface="Bookman Old Style" panose="02050604050505020204" pitchFamily="18" charset="0"/>
                <a:ea typeface="MS Mincho" panose="02020609040205080304" pitchFamily="49" charset="-128"/>
              </a:rPr>
              <a:t>DEPARTMENT ORDER NO. 182</a:t>
            </a:r>
          </a:p>
          <a:p>
            <a:pPr algn="r" eaLnBrk="1" hangingPunct="1">
              <a:lnSpc>
                <a:spcPct val="90000"/>
              </a:lnSpc>
              <a:defRPr/>
            </a:pPr>
            <a:r>
              <a:rPr lang="es-ES" sz="4800" b="1" dirty="0" smtClean="0">
                <a:solidFill>
                  <a:srgbClr val="003366"/>
                </a:solidFill>
                <a:effectLst>
                  <a:outerShdw blurRad="38100" dist="38100" dir="2700000" algn="tl">
                    <a:srgbClr val="000000">
                      <a:alpha val="43137"/>
                    </a:srgbClr>
                  </a:outerShdw>
                </a:effectLst>
                <a:latin typeface="Bookman Old Style" panose="02050604050505020204" pitchFamily="18" charset="0"/>
                <a:ea typeface="MS Mincho" panose="02020609040205080304" pitchFamily="49" charset="-128"/>
              </a:rPr>
              <a:t>Series of 2017</a:t>
            </a:r>
            <a:endParaRPr lang="es-ES" sz="4800" b="1" dirty="0">
              <a:solidFill>
                <a:srgbClr val="003366"/>
              </a:solidFill>
              <a:effectLst>
                <a:outerShdw blurRad="38100" dist="38100" dir="2700000" algn="tl">
                  <a:srgbClr val="000000">
                    <a:alpha val="43137"/>
                  </a:srgbClr>
                </a:outerShdw>
              </a:effectLst>
              <a:latin typeface="Bookman Old Style" panose="02050604050505020204" pitchFamily="18" charset="0"/>
              <a:ea typeface="MS Mincho" panose="02020609040205080304" pitchFamily="49" charset="-128"/>
            </a:endParaRPr>
          </a:p>
        </p:txBody>
      </p:sp>
      <p:sp>
        <p:nvSpPr>
          <p:cNvPr id="3" name="TextBox 2"/>
          <p:cNvSpPr txBox="1"/>
          <p:nvPr/>
        </p:nvSpPr>
        <p:spPr>
          <a:xfrm>
            <a:off x="1859143" y="1627608"/>
            <a:ext cx="4681537" cy="646113"/>
          </a:xfrm>
          <a:prstGeom prst="rect">
            <a:avLst/>
          </a:prstGeom>
          <a:noFill/>
        </p:spPr>
        <p:txBody>
          <a:bodyPr>
            <a:spAutoFit/>
          </a:bodyPr>
          <a:lstStyle/>
          <a:p>
            <a:pPr fontAlgn="base">
              <a:spcBef>
                <a:spcPct val="0"/>
              </a:spcBef>
              <a:spcAft>
                <a:spcPct val="0"/>
              </a:spcAft>
              <a:defRPr/>
            </a:pPr>
            <a:r>
              <a:rPr lang="en-GB" dirty="0">
                <a:effectLst>
                  <a:outerShdw blurRad="38100" dist="38100" dir="2700000" algn="tl">
                    <a:srgbClr val="000000">
                      <a:alpha val="43137"/>
                    </a:srgbClr>
                  </a:outerShdw>
                </a:effectLst>
                <a:latin typeface="Calibri" panose="020F0502020204030204" pitchFamily="34" charset="0"/>
              </a:rPr>
              <a:t>By:     </a:t>
            </a:r>
            <a:r>
              <a:rPr lang="en-GB" b="1" dirty="0">
                <a:effectLst>
                  <a:outerShdw blurRad="38100" dist="38100" dir="2700000" algn="tl">
                    <a:srgbClr val="000000">
                      <a:alpha val="43137"/>
                    </a:srgbClr>
                  </a:outerShdw>
                </a:effectLst>
                <a:latin typeface="Calibri" panose="020F0502020204030204" pitchFamily="34" charset="0"/>
              </a:rPr>
              <a:t>MA. TERESA D. TANQUIAMCO</a:t>
            </a:r>
          </a:p>
          <a:p>
            <a:pPr fontAlgn="base">
              <a:spcBef>
                <a:spcPct val="0"/>
              </a:spcBef>
              <a:spcAft>
                <a:spcPct val="0"/>
              </a:spcAft>
              <a:defRPr/>
            </a:pPr>
            <a:r>
              <a:rPr lang="en-GB" dirty="0">
                <a:effectLst>
                  <a:outerShdw blurRad="38100" dist="38100" dir="2700000" algn="tl">
                    <a:srgbClr val="000000">
                      <a:alpha val="43137"/>
                    </a:srgbClr>
                  </a:outerShdw>
                </a:effectLst>
                <a:latin typeface="Calibri" panose="020F0502020204030204" pitchFamily="34" charset="0"/>
              </a:rPr>
              <a:t>           Supervising LEO , DOLE RO 7 - TSSD-LRS</a:t>
            </a:r>
          </a:p>
        </p:txBody>
      </p:sp>
      <p:sp>
        <p:nvSpPr>
          <p:cNvPr id="9" name="Subtitle 2"/>
          <p:cNvSpPr txBox="1">
            <a:spLocks/>
          </p:cNvSpPr>
          <p:nvPr/>
        </p:nvSpPr>
        <p:spPr bwMode="auto">
          <a:xfrm>
            <a:off x="448056" y="3091656"/>
            <a:ext cx="3665770" cy="352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sz="2400" kern="1200">
                <a:solidFill>
                  <a:schemeClr val="tx1"/>
                </a:solidFill>
                <a:latin typeface="+mn-lt"/>
                <a:ea typeface="+mn-ea"/>
                <a:cs typeface="+mn-cs"/>
              </a:defRPr>
            </a:lvl1pPr>
            <a:lvl2pPr marL="457200" indent="0" algn="ctr" rtl="0" eaLnBrk="0" fontAlgn="base" hangingPunct="0">
              <a:spcBef>
                <a:spcPct val="20000"/>
              </a:spcBef>
              <a:spcAft>
                <a:spcPct val="0"/>
              </a:spcAft>
              <a:buNone/>
              <a:defRPr sz="2000" kern="1200">
                <a:solidFill>
                  <a:schemeClr val="tx1"/>
                </a:solidFill>
                <a:latin typeface="+mn-lt"/>
                <a:ea typeface="+mn-ea"/>
                <a:cs typeface="+mn-cs"/>
              </a:defRPr>
            </a:lvl2pPr>
            <a:lvl3pPr marL="914400" indent="0" algn="ctr"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ctr"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ctr"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GUIDELINES GOVERNING THE EMPLOYMENT </a:t>
            </a:r>
          </a:p>
          <a:p>
            <a:pPr algn="l"/>
            <a:r>
              <a:rPr lang="en-US" b="1"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AND WORKING CONDITIONS </a:t>
            </a:r>
            <a:br>
              <a:rPr lang="en-US" b="1"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br>
            <a:r>
              <a:rPr lang="en-US" b="1"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OF HEALTH PERSONNEL IN THE PRIVATE HEALTHCARE INDUSTRY</a:t>
            </a:r>
            <a:r>
              <a:rPr lang="en-US"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
            </a:r>
            <a:br>
              <a:rPr lang="en-US"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br>
            <a:endParaRPr lang="en-US" dirty="0" smtClean="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endParaRPr>
          </a:p>
          <a:p>
            <a:endParaRPr lang="en-US" sz="4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806709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NIGHT WORK SCHEDULES</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2854036" y="2203339"/>
            <a:ext cx="8769927" cy="1394825"/>
          </a:xfrm>
        </p:spPr>
        <p:txBody>
          <a:bodyPr>
            <a:noAutofit/>
          </a:bodyPr>
          <a:lstStyle/>
          <a:p>
            <a:pPr marL="36900" indent="0" algn="just">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The employer shall, at his own initiative, consult the recognized workers’ representatives or union in the establishment on the details of the night work schedules.</a:t>
            </a:r>
            <a:endParaRPr lang="en-GB" sz="2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6" name="Picture 2" descr="Image result for schedule clipa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366" y="1971623"/>
            <a:ext cx="1855246" cy="1564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49170" y="4067486"/>
            <a:ext cx="2481696" cy="2081745"/>
          </a:xfrm>
          <a:prstGeom prst="rect">
            <a:avLst/>
          </a:prstGeom>
        </p:spPr>
      </p:pic>
      <p:sp>
        <p:nvSpPr>
          <p:cNvPr id="8" name="Content Placeholder 2"/>
          <p:cNvSpPr txBox="1">
            <a:spLocks/>
          </p:cNvSpPr>
          <p:nvPr/>
        </p:nvSpPr>
        <p:spPr bwMode="auto">
          <a:xfrm>
            <a:off x="627796" y="3926082"/>
            <a:ext cx="8142131" cy="236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900" indent="0" algn="just">
              <a:buFontTx/>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In establishments employing night workers, consultation shall take place regularly and appropriate changes of work schedule shall be agreed upon before it is implemented taking into consideration the provisions of Republic Act No. 10151 and its Implementing Rules and Regulations.</a:t>
            </a:r>
          </a:p>
          <a:p>
            <a:pPr marL="36900" indent="0" algn="just">
              <a:buFontTx/>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 </a:t>
            </a:r>
            <a:endParaRPr lang="en-GB" sz="2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59590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WAITING TIME</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2844524" y="2176209"/>
            <a:ext cx="9111949" cy="1287427"/>
          </a:xfrm>
        </p:spPr>
        <p:txBody>
          <a:bodyPr>
            <a:noAutofit/>
          </a:bodyPr>
          <a:lstStyle/>
          <a:p>
            <a:pPr marL="36900" indent="0" algn="just">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Waiting time such as endorsement period, spent by health personnel shall be considered as working time if he or she is required or engaged by the employer to wait. </a:t>
            </a:r>
            <a:endParaRPr lang="en-GB" sz="2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Content Placeholder 2"/>
          <p:cNvSpPr txBox="1">
            <a:spLocks/>
          </p:cNvSpPr>
          <p:nvPr/>
        </p:nvSpPr>
        <p:spPr bwMode="auto">
          <a:xfrm>
            <a:off x="588466" y="3725612"/>
            <a:ext cx="8890276" cy="161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900" indent="0" algn="just">
              <a:buFontTx/>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A health personnel who is required to remain on call in the employer’s premises or so close thereto that he cannot use the time effectively and gainfully for his own purpose shall be considered as working while on call.	</a:t>
            </a:r>
          </a:p>
          <a:p>
            <a:pPr marL="36900" indent="0" algn="just">
              <a:buFontTx/>
              <a:buNone/>
            </a:pPr>
            <a:endPar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900" indent="0" algn="just">
              <a:buFontTx/>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	</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724779" y="2028859"/>
            <a:ext cx="1949148" cy="1434777"/>
          </a:xfrm>
          <a:prstGeom prst="rect">
            <a:avLst/>
          </a:prstGeom>
        </p:spPr>
      </p:pic>
      <p:pic>
        <p:nvPicPr>
          <p:cNvPr id="7" name="Picture 6"/>
          <p:cNvPicPr>
            <a:picLocks noChangeAspect="1"/>
          </p:cNvPicPr>
          <p:nvPr/>
        </p:nvPicPr>
        <p:blipFill>
          <a:blip r:embed="rId4"/>
          <a:stretch>
            <a:fillRect/>
          </a:stretch>
        </p:blipFill>
        <p:spPr>
          <a:xfrm>
            <a:off x="9649339" y="3339830"/>
            <a:ext cx="2129922" cy="2130472"/>
          </a:xfrm>
          <a:prstGeom prst="rect">
            <a:avLst/>
          </a:prstGeom>
        </p:spPr>
      </p:pic>
      <p:sp>
        <p:nvSpPr>
          <p:cNvPr id="9" name="TextBox 8"/>
          <p:cNvSpPr txBox="1"/>
          <p:nvPr/>
        </p:nvSpPr>
        <p:spPr>
          <a:xfrm>
            <a:off x="627797" y="5601290"/>
            <a:ext cx="11224468" cy="830997"/>
          </a:xfrm>
          <a:prstGeom prst="rect">
            <a:avLst/>
          </a:prstGeom>
          <a:noFill/>
        </p:spPr>
        <p:txBody>
          <a:bodyPr wrap="square">
            <a:spAutoFit/>
          </a:bodyPr>
          <a:lstStyle/>
          <a:p>
            <a:pPr algn="just" defTabSz="1218987" latinLnBrk="1">
              <a:defRPr/>
            </a:pPr>
            <a:r>
              <a:rPr lang="en-US" altLang="ko-KR" sz="24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맑은 고딕" panose="020B0503020000020004" pitchFamily="34" charset="-127"/>
                <a:cs typeface="Aldhabi" panose="01000000000000000000" pitchFamily="2" charset="-78"/>
              </a:rPr>
              <a:t>An employee who is not required to leave word at his home or with company officials where he may be reached is not working while on call.</a:t>
            </a:r>
            <a:endParaRPr lang="en-PH" altLang="ko-KR" sz="24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맑은 고딕" panose="020B0503020000020004" pitchFamily="34" charset="-127"/>
              <a:cs typeface="Aldhabi" panose="01000000000000000000" pitchFamily="2" charset="-78"/>
            </a:endParaRPr>
          </a:p>
        </p:txBody>
      </p:sp>
    </p:spTree>
    <p:extLst>
      <p:ext uri="{BB962C8B-B14F-4D97-AF65-F5344CB8AC3E}">
        <p14:creationId xmlns:p14="http://schemas.microsoft.com/office/powerpoint/2010/main" val="30865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9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COMPRESSED WORK WEEK SCHEME</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3366655" y="2287638"/>
            <a:ext cx="8370006" cy="3715054"/>
          </a:xfrm>
        </p:spPr>
        <p:txBody>
          <a:bodyPr>
            <a:noAutofit/>
          </a:bodyPr>
          <a:lstStyle/>
          <a:p>
            <a:pPr marL="36900" indent="0" algn="just">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Compressed work-week schemes shall not be utilized in health services or in occupations or workplaces in which employees are exposed to airborne contaminants, human carcinogens, substances, chemicals or noise that exceed threshold limit values or tolerance levels for an eight-hour workday as prescribed under the Occupational Safety and Health Standards (OSHS) pursuant to DOLE Department Advisory No.02, Series of 2004.	</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27797" y="2673926"/>
            <a:ext cx="2473898" cy="2629099"/>
          </a:xfrm>
          <a:prstGeom prst="rect">
            <a:avLst/>
          </a:prstGeom>
        </p:spPr>
      </p:pic>
    </p:spTree>
    <p:extLst>
      <p:ext uri="{BB962C8B-B14F-4D97-AF65-F5344CB8AC3E}">
        <p14:creationId xmlns:p14="http://schemas.microsoft.com/office/powerpoint/2010/main" val="3963216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24" y="653215"/>
            <a:ext cx="10645510" cy="1143000"/>
          </a:xfrm>
        </p:spPr>
        <p:txBody>
          <a:bodyPr/>
          <a:lstStyle/>
          <a:p>
            <a:pPr algn="l"/>
            <a:r>
              <a:rPr lang="en-GB" sz="4000" b="1" dirty="0" smtClean="0">
                <a:effectLst>
                  <a:outerShdw blurRad="38100" dist="38100" dir="2700000" algn="tl">
                    <a:srgbClr val="000000">
                      <a:alpha val="43137"/>
                    </a:srgbClr>
                  </a:outerShdw>
                </a:effectLst>
                <a:latin typeface="Arial Rounded MT Bold" panose="020F0704030504030204" pitchFamily="34" charset="0"/>
              </a:rPr>
              <a:t>OCCUPATIONAL SAFETY AND HEALTH</a:t>
            </a:r>
            <a:endParaRPr lang="en-GB" sz="40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TextBox 7"/>
          <p:cNvSpPr txBox="1"/>
          <p:nvPr/>
        </p:nvSpPr>
        <p:spPr>
          <a:xfrm>
            <a:off x="3131406" y="1943507"/>
            <a:ext cx="8644958" cy="4524315"/>
          </a:xfrm>
          <a:prstGeom prst="rect">
            <a:avLst/>
          </a:prstGeom>
          <a:noFill/>
        </p:spPr>
        <p:txBody>
          <a:bodyPr wrap="square">
            <a:spAutoFit/>
          </a:bodyPr>
          <a:lstStyle/>
          <a:p>
            <a:pPr marL="457200" indent="-457200" algn="just" defTabSz="1218987" latinLnBrk="1">
              <a:buFont typeface="Wingdings" panose="05000000000000000000" pitchFamily="2" charset="2"/>
              <a:buChar char="ü"/>
              <a:defRPr/>
            </a:pPr>
            <a:r>
              <a:rPr lang="en-US" altLang="ko-KR" sz="2400" b="1" dirty="0">
                <a:solidFill>
                  <a:prstClr val="white"/>
                </a:solidFill>
                <a:latin typeface="Candara" panose="020E0502030303020204" pitchFamily="34" charset="0"/>
                <a:ea typeface="맑은 고딕" panose="020B0503020000020004" pitchFamily="34" charset="-127"/>
              </a:rPr>
              <a:t>The employer shall adopt, implement and promote occupational safety and health programs consistent with the  provisions of the OSHS and other related laws and issuances, to include prevention and control of Tuberculosis, HIV AIDS, Hepatitis B, workplace bullying and drug use in the workplace.</a:t>
            </a:r>
          </a:p>
          <a:p>
            <a:pPr algn="just" defTabSz="1218987" latinLnBrk="1">
              <a:defRPr/>
            </a:pPr>
            <a:endParaRPr lang="en-US" altLang="ko-KR" sz="1200" b="1" dirty="0">
              <a:solidFill>
                <a:prstClr val="white"/>
              </a:solidFill>
              <a:latin typeface="Candara" panose="020E0502030303020204" pitchFamily="34" charset="0"/>
              <a:ea typeface="맑은 고딕" panose="020B0503020000020004" pitchFamily="34" charset="-127"/>
            </a:endParaRPr>
          </a:p>
          <a:p>
            <a:pPr marL="457200" indent="-457200" algn="just" defTabSz="1218987" latinLnBrk="1">
              <a:buFont typeface="Wingdings" panose="05000000000000000000" pitchFamily="2" charset="2"/>
              <a:buChar char="ü"/>
              <a:defRPr/>
            </a:pPr>
            <a:r>
              <a:rPr lang="en-US" altLang="ko-KR" sz="2400" b="1" dirty="0">
                <a:solidFill>
                  <a:prstClr val="white"/>
                </a:solidFill>
                <a:latin typeface="Candara" panose="020E0502030303020204" pitchFamily="34" charset="0"/>
                <a:ea typeface="맑은 고딕" panose="020B0503020000020004" pitchFamily="34" charset="-127"/>
              </a:rPr>
              <a:t>The employer shall promote and implement policies and programs on anti-smoking, anti-sexual harassment and disaster and climate risk management. </a:t>
            </a:r>
          </a:p>
          <a:p>
            <a:pPr algn="just" defTabSz="1218987" latinLnBrk="1">
              <a:defRPr/>
            </a:pPr>
            <a:endParaRPr lang="en-US" altLang="ko-KR" sz="1200" b="1" dirty="0">
              <a:solidFill>
                <a:prstClr val="white"/>
              </a:solidFill>
              <a:latin typeface="Candara" panose="020E0502030303020204" pitchFamily="34" charset="0"/>
              <a:ea typeface="맑은 고딕" panose="020B0503020000020004" pitchFamily="34" charset="-127"/>
            </a:endParaRPr>
          </a:p>
          <a:p>
            <a:pPr marL="457200" indent="-457200" algn="just" defTabSz="1218987" latinLnBrk="1">
              <a:buFont typeface="Wingdings" panose="05000000000000000000" pitchFamily="2" charset="2"/>
              <a:buChar char="ü"/>
              <a:defRPr/>
            </a:pPr>
            <a:r>
              <a:rPr lang="en-US" altLang="ko-KR" sz="2400" b="1" dirty="0">
                <a:solidFill>
                  <a:prstClr val="white"/>
                </a:solidFill>
                <a:latin typeface="Candara" panose="020E0502030303020204" pitchFamily="34" charset="0"/>
                <a:ea typeface="맑은 고딕" panose="020B0503020000020004" pitchFamily="34" charset="-127"/>
              </a:rPr>
              <a:t>The employer shall organize a safety and health committee in accordance with the OSHS. </a:t>
            </a:r>
          </a:p>
        </p:txBody>
      </p:sp>
      <p:pic>
        <p:nvPicPr>
          <p:cNvPr id="9" name="Picture 8"/>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b="58894"/>
          <a:stretch/>
        </p:blipFill>
        <p:spPr>
          <a:xfrm>
            <a:off x="360218" y="4411067"/>
            <a:ext cx="2337716" cy="1646088"/>
          </a:xfrm>
          <a:prstGeom prst="rect">
            <a:avLst/>
          </a:prstGeom>
        </p:spPr>
      </p:pic>
      <p:pic>
        <p:nvPicPr>
          <p:cNvPr id="10" name="Picture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8129" b="66736"/>
          <a:stretch/>
        </p:blipFill>
        <p:spPr>
          <a:xfrm>
            <a:off x="360218" y="2195567"/>
            <a:ext cx="2410969" cy="1657541"/>
          </a:xfrm>
          <a:prstGeom prst="rect">
            <a:avLst/>
          </a:prstGeom>
        </p:spPr>
      </p:pic>
    </p:spTree>
    <p:extLst>
      <p:ext uri="{BB962C8B-B14F-4D97-AF65-F5344CB8AC3E}">
        <p14:creationId xmlns:p14="http://schemas.microsoft.com/office/powerpoint/2010/main" val="2798119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PROVISION OF PPEs</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627797" y="2090002"/>
            <a:ext cx="11136573" cy="1706144"/>
          </a:xfrm>
        </p:spPr>
        <p:txBody>
          <a:bodyPr>
            <a:noAutofit/>
          </a:bodyPr>
          <a:lstStyle/>
          <a:p>
            <a:pPr marL="36900" indent="0" algn="just">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All healthcare institutions are required to provide their employees the appropriate personal protective equipment at no cost to employees, student-trainees or interns, and apprentices pursuant to the OSHS and other related laws and issuances.</a:t>
            </a:r>
          </a:p>
        </p:txBody>
      </p:sp>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67434" b="67274"/>
          <a:stretch/>
        </p:blipFill>
        <p:spPr bwMode="auto">
          <a:xfrm>
            <a:off x="1718400" y="3960637"/>
            <a:ext cx="1959812" cy="1646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0947" t="33119" r="1140" b="36641"/>
          <a:stretch/>
        </p:blipFill>
        <p:spPr bwMode="auto">
          <a:xfrm>
            <a:off x="9205527" y="3925396"/>
            <a:ext cx="1970795" cy="16816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3729" t="65492" r="29053" b="5708"/>
          <a:stretch/>
        </p:blipFill>
        <p:spPr bwMode="auto">
          <a:xfrm>
            <a:off x="7296799" y="4814779"/>
            <a:ext cx="2018498" cy="1646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3729" t="-551" r="29629" b="67432"/>
          <a:stretch/>
        </p:blipFill>
        <p:spPr bwMode="auto">
          <a:xfrm>
            <a:off x="3532909" y="4778937"/>
            <a:ext cx="2011049"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32093" r="67422" b="34788"/>
          <a:stretch/>
        </p:blipFill>
        <p:spPr bwMode="auto">
          <a:xfrm>
            <a:off x="5464524" y="3940297"/>
            <a:ext cx="1900479" cy="1656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81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03" y="653813"/>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HEALTH PERSONNEL REQUIREMENT</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TextBox 10"/>
          <p:cNvSpPr txBox="1"/>
          <p:nvPr/>
        </p:nvSpPr>
        <p:spPr>
          <a:xfrm>
            <a:off x="5543958" y="2459894"/>
            <a:ext cx="5930955" cy="2308324"/>
          </a:xfrm>
          <a:prstGeom prst="rect">
            <a:avLst/>
          </a:prstGeom>
          <a:noFill/>
        </p:spPr>
        <p:txBody>
          <a:bodyPr wrap="square">
            <a:spAutoFit/>
          </a:bodyPr>
          <a:lstStyle/>
          <a:p>
            <a:pPr algn="just" defTabSz="1218987" latinLnBrk="1">
              <a:defRPr/>
            </a:pPr>
            <a:r>
              <a:rPr lang="en-US" altLang="ko-KR" sz="24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맑은 고딕" panose="020B0503020000020004" pitchFamily="34" charset="-127"/>
              </a:rPr>
              <a:t>Every healthcare facility shall have an adequate number of qualified, trained and competent staff to ensure efficient and effective delivery of quality services as prescribed by Department of Health (DOH).</a:t>
            </a:r>
          </a:p>
        </p:txBody>
      </p:sp>
      <p:pic>
        <p:nvPicPr>
          <p:cNvPr id="12" name="Picture 11"/>
          <p:cNvPicPr>
            <a:picLocks noChangeAspect="1"/>
          </p:cNvPicPr>
          <p:nvPr/>
        </p:nvPicPr>
        <p:blipFill>
          <a:blip r:embed="rId3"/>
          <a:stretch>
            <a:fillRect/>
          </a:stretch>
        </p:blipFill>
        <p:spPr>
          <a:xfrm>
            <a:off x="798394" y="2457914"/>
            <a:ext cx="4194412" cy="2700762"/>
          </a:xfrm>
          <a:prstGeom prst="rect">
            <a:avLst/>
          </a:prstGeom>
          <a:ln>
            <a:noFill/>
          </a:ln>
          <a:effectLst>
            <a:softEdge rad="112500"/>
          </a:effectLst>
        </p:spPr>
      </p:pic>
    </p:spTree>
    <p:extLst>
      <p:ext uri="{BB962C8B-B14F-4D97-AF65-F5344CB8AC3E}">
        <p14:creationId xmlns:p14="http://schemas.microsoft.com/office/powerpoint/2010/main" val="1996526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94" y="611017"/>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RIGHT TO SECURITY OF TENURE</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TextBox 5"/>
          <p:cNvSpPr txBox="1"/>
          <p:nvPr/>
        </p:nvSpPr>
        <p:spPr>
          <a:xfrm>
            <a:off x="3548642" y="2602852"/>
            <a:ext cx="8004317" cy="2677656"/>
          </a:xfrm>
          <a:prstGeom prst="rect">
            <a:avLst/>
          </a:prstGeom>
          <a:noFill/>
        </p:spPr>
        <p:txBody>
          <a:bodyPr wrap="square">
            <a:spAutoFit/>
          </a:bodyPr>
          <a:lstStyle/>
          <a:p>
            <a:pPr marL="685800" indent="-685800" algn="just" defTabSz="1218987" latinLnBrk="1">
              <a:buFont typeface="Wingdings" panose="05000000000000000000" pitchFamily="2" charset="2"/>
              <a:buChar char="q"/>
              <a:defRPr/>
            </a:pPr>
            <a:r>
              <a:rPr lang="en-US" altLang="ko-KR" sz="2400" b="1" dirty="0">
                <a:solidFill>
                  <a:prstClr val="white"/>
                </a:solidFill>
                <a:effectLst>
                  <a:outerShdw blurRad="38100" dist="38100" dir="2700000" algn="tl">
                    <a:srgbClr val="000000">
                      <a:alpha val="43137"/>
                    </a:srgbClr>
                  </a:outerShdw>
                </a:effectLst>
                <a:latin typeface="Arial Rounded MT Bold" panose="020F0704030504030204" pitchFamily="34" charset="0"/>
                <a:ea typeface="맑은 고딕" panose="020B0503020000020004" pitchFamily="34" charset="-127"/>
              </a:rPr>
              <a:t>Health personnel shall enjoy security of tenure in their employment as provided by law.</a:t>
            </a:r>
          </a:p>
          <a:p>
            <a:pPr marL="685800" indent="-685800" algn="just" defTabSz="1218987" latinLnBrk="1">
              <a:buFont typeface="Wingdings" panose="05000000000000000000" pitchFamily="2" charset="2"/>
              <a:buChar char="q"/>
              <a:defRPr/>
            </a:pPr>
            <a:endParaRPr lang="en-US" altLang="ko-KR" sz="2400" b="1" dirty="0">
              <a:solidFill>
                <a:prstClr val="white"/>
              </a:solidFill>
              <a:effectLst>
                <a:outerShdw blurRad="38100" dist="38100" dir="2700000" algn="tl">
                  <a:srgbClr val="000000">
                    <a:alpha val="43137"/>
                  </a:srgbClr>
                </a:outerShdw>
              </a:effectLst>
              <a:latin typeface="Arial Rounded MT Bold" panose="020F0704030504030204" pitchFamily="34" charset="0"/>
              <a:ea typeface="맑은 고딕" panose="020B0503020000020004" pitchFamily="34" charset="-127"/>
            </a:endParaRPr>
          </a:p>
          <a:p>
            <a:pPr marL="685800" indent="-685800" algn="just" defTabSz="1218987" latinLnBrk="1">
              <a:buFont typeface="Wingdings" panose="05000000000000000000" pitchFamily="2" charset="2"/>
              <a:buChar char="q"/>
              <a:defRPr/>
            </a:pPr>
            <a:r>
              <a:rPr lang="en-US" altLang="ko-KR" sz="2400" b="1" dirty="0">
                <a:solidFill>
                  <a:prstClr val="white"/>
                </a:solidFill>
                <a:effectLst>
                  <a:outerShdw blurRad="38100" dist="38100" dir="2700000" algn="tl">
                    <a:srgbClr val="000000">
                      <a:alpha val="43137"/>
                    </a:srgbClr>
                  </a:outerShdw>
                </a:effectLst>
                <a:latin typeface="Arial Rounded MT Bold" panose="020F0704030504030204" pitchFamily="34" charset="0"/>
                <a:ea typeface="맑은 고딕" panose="020B0503020000020004" pitchFamily="34" charset="-127"/>
              </a:rPr>
              <a:t>Their services can only be terminated for just or authorized causes pursuant to the provisions of the Labor Code, as renumbered, and subject to the requirements of due process. </a:t>
            </a:r>
          </a:p>
        </p:txBody>
      </p:sp>
      <p:pic>
        <p:nvPicPr>
          <p:cNvPr id="7" name="Picture 4" descr="E:\PMTSSD\LLCS\Summit (27-29 Oct. 2015)\DO 131-B\Version 2\White\White bg\clipart\Law_0 (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00" l="2979" r="100000"/>
                    </a14:imgEffect>
                  </a14:imgLayer>
                </a14:imgProps>
              </a:ext>
              <a:ext uri="{28A0092B-C50C-407E-A947-70E740481C1C}">
                <a14:useLocalDpi xmlns:a14="http://schemas.microsoft.com/office/drawing/2010/main" val="0"/>
              </a:ext>
            </a:extLst>
          </a:blip>
          <a:srcRect/>
          <a:stretch>
            <a:fillRect/>
          </a:stretch>
        </p:blipFill>
        <p:spPr bwMode="auto">
          <a:xfrm>
            <a:off x="376423" y="3735635"/>
            <a:ext cx="3172219" cy="2699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security of tenure ico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801" y="2104215"/>
            <a:ext cx="1837465" cy="183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7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1850507"/>
            <a:ext cx="8534400" cy="4708981"/>
          </a:xfrm>
          <a:prstGeom prst="rect">
            <a:avLst/>
          </a:prstGeom>
          <a:ln w="38100">
            <a:solidFill>
              <a:schemeClr val="tx2"/>
            </a:solidFill>
          </a:ln>
        </p:spPr>
        <p:txBody>
          <a:bodyPr wrap="square">
            <a:spAutoFit/>
          </a:bodyPr>
          <a:lstStyle/>
          <a:p>
            <a:pPr algn="just"/>
            <a:r>
              <a:rPr lang="en-US" sz="4000" b="1" dirty="0">
                <a:latin typeface="arial" panose="020B0604020202020204" pitchFamily="34" charset="0"/>
              </a:rPr>
              <a:t>“The </a:t>
            </a:r>
            <a:r>
              <a:rPr lang="en-US" sz="4000" b="1" dirty="0">
                <a:latin typeface="arial" panose="020B0604020202020204" pitchFamily="34" charset="0"/>
              </a:rPr>
              <a:t>phrase "services of a full-time registered nurse" should thus be taken to refer to the kind of services that the nurse will render in the company’s premises and to its employees, not the manner of his engagement</a:t>
            </a:r>
            <a:r>
              <a:rPr lang="en-US" sz="4000" b="1" dirty="0">
                <a:latin typeface="arial" panose="020B0604020202020204" pitchFamily="34" charset="0"/>
              </a:rPr>
              <a:t>.” </a:t>
            </a:r>
          </a:p>
          <a:p>
            <a:pPr algn="just"/>
            <a:r>
              <a:rPr lang="en-US" sz="2000" b="1" dirty="0" smtClean="0">
                <a:solidFill>
                  <a:srgbClr val="FF0000"/>
                </a:solidFill>
                <a:latin typeface="arial" panose="020B0604020202020204" pitchFamily="34" charset="0"/>
              </a:rPr>
              <a:t>G.R</a:t>
            </a:r>
            <a:r>
              <a:rPr lang="en-US" sz="2000" b="1" dirty="0">
                <a:solidFill>
                  <a:srgbClr val="FF0000"/>
                </a:solidFill>
                <a:latin typeface="arial" panose="020B0604020202020204" pitchFamily="34" charset="0"/>
              </a:rPr>
              <a:t>. No. </a:t>
            </a:r>
            <a:r>
              <a:rPr lang="en-US" sz="2000" b="1" dirty="0" smtClean="0">
                <a:solidFill>
                  <a:srgbClr val="FF0000"/>
                </a:solidFill>
                <a:latin typeface="arial" panose="020B0604020202020204" pitchFamily="34" charset="0"/>
              </a:rPr>
              <a:t>178827, March </a:t>
            </a:r>
            <a:r>
              <a:rPr lang="en-US" sz="2000" b="1" dirty="0">
                <a:solidFill>
                  <a:srgbClr val="FF0000"/>
                </a:solidFill>
                <a:latin typeface="arial" panose="020B0604020202020204" pitchFamily="34" charset="0"/>
              </a:rPr>
              <a:t>4, </a:t>
            </a:r>
            <a:r>
              <a:rPr lang="en-US" sz="2000" b="1" dirty="0" smtClean="0">
                <a:solidFill>
                  <a:srgbClr val="FF0000"/>
                </a:solidFill>
                <a:latin typeface="arial" panose="020B0604020202020204" pitchFamily="34" charset="0"/>
              </a:rPr>
              <a:t>2009</a:t>
            </a:r>
            <a:endParaRPr lang="en-US" sz="2000" b="1" dirty="0">
              <a:solidFill>
                <a:srgbClr val="FF0000"/>
              </a:solidFill>
            </a:endParaRPr>
          </a:p>
        </p:txBody>
      </p:sp>
      <p:sp>
        <p:nvSpPr>
          <p:cNvPr id="10" name="Title 9"/>
          <p:cNvSpPr>
            <a:spLocks noGrp="1"/>
          </p:cNvSpPr>
          <p:nvPr>
            <p:ph type="title" idx="4294967295"/>
          </p:nvPr>
        </p:nvSpPr>
        <p:spPr>
          <a:xfrm>
            <a:off x="1981200" y="152539"/>
            <a:ext cx="8229600" cy="1066662"/>
          </a:xfrm>
        </p:spPr>
        <p:style>
          <a:lnRef idx="2">
            <a:schemeClr val="accent2"/>
          </a:lnRef>
          <a:fillRef idx="1">
            <a:schemeClr val="lt1"/>
          </a:fillRef>
          <a:effectRef idx="0">
            <a:schemeClr val="accent2"/>
          </a:effectRef>
          <a:fontRef idx="minor">
            <a:schemeClr val="dk1"/>
          </a:fontRef>
        </p:style>
        <p:txBody>
          <a:bodyPr>
            <a:normAutofit/>
          </a:bodyPr>
          <a:lstStyle/>
          <a:p>
            <a:r>
              <a:rPr lang="en-US" sz="2800" b="1" dirty="0" smtClean="0">
                <a:solidFill>
                  <a:srgbClr val="FF0000"/>
                </a:solidFill>
              </a:rPr>
              <a:t>A </a:t>
            </a:r>
            <a:r>
              <a:rPr lang="en-US" sz="2800" b="1" dirty="0" smtClean="0">
                <a:solidFill>
                  <a:srgbClr val="FF0000"/>
                </a:solidFill>
              </a:rPr>
              <a:t>FULL-TIME NURSE MAY NOT BE CONSIDERED A REGULAR EMPLOYEE</a:t>
            </a:r>
            <a:endParaRPr lang="en-US" sz="2800" b="1" dirty="0">
              <a:solidFill>
                <a:srgbClr val="FF0000"/>
              </a:solidFill>
            </a:endParaRPr>
          </a:p>
        </p:txBody>
      </p:sp>
    </p:spTree>
    <p:extLst>
      <p:ext uri="{BB962C8B-B14F-4D97-AF65-F5344CB8AC3E}">
        <p14:creationId xmlns:p14="http://schemas.microsoft.com/office/powerpoint/2010/main" val="882953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94" y="611017"/>
            <a:ext cx="10645510" cy="1143000"/>
          </a:xfrm>
        </p:spPr>
        <p:txBody>
          <a:bodyPr/>
          <a:lstStyle/>
          <a:p>
            <a:pPr algn="l"/>
            <a:r>
              <a:rPr lang="en-GB" sz="4000" b="1" dirty="0" smtClean="0">
                <a:effectLst>
                  <a:outerShdw blurRad="38100" dist="38100" dir="2700000" algn="tl">
                    <a:srgbClr val="000000">
                      <a:alpha val="43137"/>
                    </a:srgbClr>
                  </a:outerShdw>
                </a:effectLst>
                <a:latin typeface="Arial Rounded MT Bold" panose="020F0704030504030204" pitchFamily="34" charset="0"/>
              </a:rPr>
              <a:t>RIGHT TO SELF ORGANIZATION &amp; CBA</a:t>
            </a:r>
            <a:endParaRPr lang="en-GB" sz="40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TextBox 8"/>
          <p:cNvSpPr txBox="1"/>
          <p:nvPr/>
        </p:nvSpPr>
        <p:spPr>
          <a:xfrm>
            <a:off x="5386337" y="2647703"/>
            <a:ext cx="6192688" cy="2308324"/>
          </a:xfrm>
          <a:prstGeom prst="rect">
            <a:avLst/>
          </a:prstGeom>
          <a:noFill/>
        </p:spPr>
        <p:txBody>
          <a:bodyPr wrap="square">
            <a:spAutoFit/>
          </a:bodyPr>
          <a:lstStyle/>
          <a:p>
            <a:pPr algn="just" defTabSz="1218987" latinLnBrk="1">
              <a:defRPr/>
            </a:pPr>
            <a:r>
              <a:rPr lang="en-US" altLang="ko-KR" sz="2400" b="1" dirty="0">
                <a:solidFill>
                  <a:prstClr val="white"/>
                </a:solidFill>
                <a:effectLst>
                  <a:outerShdw blurRad="38100" dist="38100" dir="2700000" algn="tl">
                    <a:srgbClr val="000000">
                      <a:alpha val="43137"/>
                    </a:srgbClr>
                  </a:outerShdw>
                </a:effectLst>
                <a:latin typeface="Arial Rounded MT Bold" panose="020F0704030504030204" pitchFamily="34" charset="0"/>
                <a:ea typeface="맑은 고딕" panose="020B0503020000020004" pitchFamily="34" charset="-127"/>
              </a:rPr>
              <a:t>Health personnel shall have the right to form, join or assist in the formation of a labor organization of their own choosing for purposes of collective bargaining and to engage in concerted activities which are not contrary to law.</a:t>
            </a:r>
          </a:p>
        </p:txBody>
      </p:sp>
      <p:pic>
        <p:nvPicPr>
          <p:cNvPr id="10" name="Picture 2" descr="Related image"/>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8383" y="2228682"/>
            <a:ext cx="3995578" cy="372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7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ALLOWABLE TRAININGS</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26" name="Picture 25"/>
          <p:cNvPicPr>
            <a:picLocks noChangeAspect="1"/>
          </p:cNvPicPr>
          <p:nvPr/>
        </p:nvPicPr>
        <p:blipFill>
          <a:blip r:embed="rId3"/>
          <a:stretch>
            <a:fillRect/>
          </a:stretch>
        </p:blipFill>
        <p:spPr>
          <a:xfrm>
            <a:off x="742949" y="2130135"/>
            <a:ext cx="10844213" cy="4299240"/>
          </a:xfrm>
          <a:prstGeom prst="rect">
            <a:avLst/>
          </a:prstGeom>
        </p:spPr>
      </p:pic>
    </p:spTree>
    <p:extLst>
      <p:ext uri="{BB962C8B-B14F-4D97-AF65-F5344CB8AC3E}">
        <p14:creationId xmlns:p14="http://schemas.microsoft.com/office/powerpoint/2010/main" val="1109979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35" y="531229"/>
            <a:ext cx="10645510" cy="1143000"/>
          </a:xfrm>
        </p:spPr>
        <p:txBody>
          <a:bodyPr/>
          <a:lstStyle/>
          <a:p>
            <a:pPr algn="l"/>
            <a:r>
              <a:rPr lang="en-GB" b="1" dirty="0">
                <a:effectLst>
                  <a:outerShdw blurRad="38100" dist="38100" dir="2700000" algn="tl">
                    <a:srgbClr val="000000">
                      <a:alpha val="43137"/>
                    </a:srgbClr>
                  </a:outerShdw>
                </a:effectLst>
                <a:latin typeface="Arial Rounded MT Bold" panose="020F0704030504030204" pitchFamily="34" charset="0"/>
              </a:rPr>
              <a:t>COMMON GLS DEFICIENCIES</a:t>
            </a: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21" name="Picture 120"/>
          <p:cNvPicPr>
            <a:picLocks noChangeAspect="1"/>
          </p:cNvPicPr>
          <p:nvPr/>
        </p:nvPicPr>
        <p:blipFill>
          <a:blip r:embed="rId3"/>
          <a:stretch>
            <a:fillRect/>
          </a:stretch>
        </p:blipFill>
        <p:spPr>
          <a:xfrm>
            <a:off x="521775" y="1865188"/>
            <a:ext cx="11148450" cy="4558967"/>
          </a:xfrm>
          <a:prstGeom prst="rect">
            <a:avLst/>
          </a:prstGeom>
        </p:spPr>
      </p:pic>
    </p:spTree>
    <p:extLst>
      <p:ext uri="{BB962C8B-B14F-4D97-AF65-F5344CB8AC3E}">
        <p14:creationId xmlns:p14="http://schemas.microsoft.com/office/powerpoint/2010/main" val="93726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VOLUNTEER PROGRAMS</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2900365" y="2257473"/>
            <a:ext cx="8735420" cy="1624672"/>
          </a:xfrm>
        </p:spPr>
        <p:txBody>
          <a:bodyPr>
            <a:noAutofit/>
          </a:bodyPr>
          <a:lstStyle/>
          <a:p>
            <a:pPr marL="36900" indent="0" algn="just">
              <a:buNone/>
            </a:pPr>
            <a:r>
              <a:rPr lang="en-GB"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All health related volunteer programs shall only be undertaken by Department of Health (DOH) accredited non-profit hospitals or government hospitals in accordance with the provisions of Republic Act No. 9418 and its implementing rules and regulations. </a:t>
            </a:r>
          </a:p>
          <a:p>
            <a:pPr marL="36900" indent="0" algn="just">
              <a:buNone/>
            </a:pPr>
            <a:endParaRPr lang="en-GB" sz="20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900" indent="0" algn="just">
              <a:buNone/>
            </a:pPr>
            <a:endParaRPr lang="en-GB" sz="20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900" indent="0" algn="just">
              <a:buNone/>
            </a:pPr>
            <a:endParaRPr lang="en-GB"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Content Placeholder 2"/>
          <p:cNvSpPr txBox="1">
            <a:spLocks/>
          </p:cNvSpPr>
          <p:nvPr/>
        </p:nvSpPr>
        <p:spPr bwMode="auto">
          <a:xfrm>
            <a:off x="627797" y="3896174"/>
            <a:ext cx="8944828" cy="160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900" indent="0" algn="just">
              <a:buFontTx/>
              <a:buNone/>
            </a:pPr>
            <a:r>
              <a:rPr lang="en-GB"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Volunteer programs carried-out by profit-oriented hospitals or health care institutions shall be subject to the requirements of the </a:t>
            </a:r>
            <a:r>
              <a:rPr lang="en-GB" sz="2000" b="1" dirty="0" err="1" smtClean="0">
                <a:solidFill>
                  <a:schemeClr val="bg1"/>
                </a:solidFill>
                <a:effectLst>
                  <a:outerShdw blurRad="38100" dist="38100" dir="2700000" algn="tl">
                    <a:srgbClr val="000000">
                      <a:alpha val="43137"/>
                    </a:srgbClr>
                  </a:outerShdw>
                </a:effectLst>
                <a:latin typeface="Arial Rounded MT Bold" panose="020F0704030504030204" pitchFamily="34" charset="0"/>
              </a:rPr>
              <a:t>Labor</a:t>
            </a:r>
            <a:r>
              <a:rPr lang="en-GB"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 Code, based on employer-employee relationship between the so-called volunteer and the healthcare institution.</a:t>
            </a:r>
          </a:p>
          <a:p>
            <a:pPr marL="36900" indent="0" algn="just">
              <a:buFontTx/>
              <a:buNone/>
            </a:pPr>
            <a:endParaRPr lang="en-GB"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Content Placeholder 2"/>
          <p:cNvSpPr txBox="1">
            <a:spLocks/>
          </p:cNvSpPr>
          <p:nvPr/>
        </p:nvSpPr>
        <p:spPr bwMode="auto">
          <a:xfrm>
            <a:off x="2900365" y="5539759"/>
            <a:ext cx="8801100" cy="80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900" indent="0" algn="just">
              <a:buFontTx/>
              <a:buNone/>
            </a:pPr>
            <a:r>
              <a:rPr lang="en-GB"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The practice of profit-oriented healthcare establishments in accepting volunteers is prohibited.</a:t>
            </a:r>
          </a:p>
          <a:p>
            <a:pPr marL="36900" indent="0" algn="just">
              <a:buFontTx/>
              <a:buNone/>
            </a:pPr>
            <a:endParaRPr lang="en-GB"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900" indent="0" algn="just">
              <a:buFontTx/>
              <a:buNone/>
            </a:pPr>
            <a:endParaRPr lang="en-GB" sz="20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8" name="Picture 2" descr="Image result for hospital ic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9428" y="1985437"/>
            <a:ext cx="1640608" cy="16406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document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2954" y="3805442"/>
            <a:ext cx="1652759" cy="1464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doctor clipart"/>
          <p:cNvPicPr>
            <a:picLocks noChangeAspect="1" noChangeArrowheads="1"/>
          </p:cNvPicPr>
          <p:nvPr/>
        </p:nvPicPr>
        <p:blipFill rotWithShape="1">
          <a:blip r:embed="rId5">
            <a:extLst>
              <a:ext uri="{28A0092B-C50C-407E-A947-70E740481C1C}">
                <a14:useLocalDpi xmlns:a14="http://schemas.microsoft.com/office/drawing/2010/main" val="0"/>
              </a:ext>
            </a:extLst>
          </a:blip>
          <a:srcRect b="5559"/>
          <a:stretch/>
        </p:blipFill>
        <p:spPr bwMode="auto">
          <a:xfrm>
            <a:off x="898225" y="5219083"/>
            <a:ext cx="1811811" cy="125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COMPLIANCE AND ENFORCEMENT</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627797" y="2199183"/>
            <a:ext cx="11136573" cy="2441055"/>
          </a:xfrm>
        </p:spPr>
        <p:txBody>
          <a:bodyPr>
            <a:noAutofit/>
          </a:bodyPr>
          <a:lstStyle/>
          <a:p>
            <a:pPr marL="36900" indent="0" algn="just">
              <a:buNone/>
            </a:pPr>
            <a:r>
              <a:rPr lang="en-GB" sz="28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Compliance with labor standards shall be enforced by the DOLE Regional Office which has jurisdiction over the workplace in accordance with the provisions of Article 128 of the Labor Code, as renumbered, and it’s implementing rules and regulations.</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4160616" y="4471496"/>
            <a:ext cx="3870768" cy="2143619"/>
          </a:xfrm>
          <a:prstGeom prst="rect">
            <a:avLst/>
          </a:prstGeom>
        </p:spPr>
      </p:pic>
    </p:spTree>
    <p:extLst>
      <p:ext uri="{BB962C8B-B14F-4D97-AF65-F5344CB8AC3E}">
        <p14:creationId xmlns:p14="http://schemas.microsoft.com/office/powerpoint/2010/main" val="1797699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CON/MED THRU </a:t>
            </a:r>
            <a:r>
              <a:rPr lang="en-GB" b="1" dirty="0" err="1" smtClean="0">
                <a:effectLst>
                  <a:outerShdw blurRad="38100" dist="38100" dir="2700000" algn="tl">
                    <a:srgbClr val="000000">
                      <a:alpha val="43137"/>
                    </a:srgbClr>
                  </a:outerShdw>
                </a:effectLst>
                <a:latin typeface="Arial Rounded MT Bold" panose="020F0704030504030204" pitchFamily="34" charset="0"/>
              </a:rPr>
              <a:t>SEnA</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627797" y="2199183"/>
            <a:ext cx="11136573" cy="2172792"/>
          </a:xfrm>
        </p:spPr>
        <p:txBody>
          <a:bodyPr>
            <a:noAutofit/>
          </a:bodyPr>
          <a:lstStyle/>
          <a:p>
            <a:pPr marL="36900" indent="0" algn="just">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All issues on employment involving health personnel, such as disciplinary measures, suspension and termination, shall be subject to the 30- day mandatory conciliation-mediation or the Single Entry Approach (</a:t>
            </a:r>
            <a:r>
              <a:rPr lang="en-GB" sz="2400" b="1" dirty="0" err="1" smtClean="0">
                <a:solidFill>
                  <a:schemeClr val="bg1"/>
                </a:solidFill>
                <a:effectLst>
                  <a:outerShdw blurRad="38100" dist="38100" dir="2700000" algn="tl">
                    <a:srgbClr val="000000">
                      <a:alpha val="43137"/>
                    </a:srgbClr>
                  </a:outerShdw>
                </a:effectLst>
                <a:latin typeface="Arial Rounded MT Bold" panose="020F0704030504030204" pitchFamily="34" charset="0"/>
              </a:rPr>
              <a:t>SEnA</a:t>
            </a: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 of the DOLE pursuant to Department Order No. 15 1-16 or the implementing Rules and Regulations of Republic Act No. 10396.</a:t>
            </a:r>
          </a:p>
        </p:txBody>
      </p:sp>
      <p:pic>
        <p:nvPicPr>
          <p:cNvPr id="3" name="Picture 2"/>
          <p:cNvPicPr>
            <a:picLocks noChangeAspect="1"/>
          </p:cNvPicPr>
          <p:nvPr/>
        </p:nvPicPr>
        <p:blipFill>
          <a:blip r:embed="rId3"/>
          <a:stretch>
            <a:fillRect/>
          </a:stretch>
        </p:blipFill>
        <p:spPr>
          <a:xfrm>
            <a:off x="4254662" y="4187939"/>
            <a:ext cx="3917788" cy="1992733"/>
          </a:xfrm>
          <a:prstGeom prst="rect">
            <a:avLst/>
          </a:prstGeom>
        </p:spPr>
      </p:pic>
    </p:spTree>
    <p:extLst>
      <p:ext uri="{BB962C8B-B14F-4D97-AF65-F5344CB8AC3E}">
        <p14:creationId xmlns:p14="http://schemas.microsoft.com/office/powerpoint/2010/main" val="2060885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REPEALING CLAUSE</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627797" y="2458490"/>
            <a:ext cx="11136573" cy="1704077"/>
          </a:xfrm>
        </p:spPr>
        <p:txBody>
          <a:bodyPr>
            <a:noAutofit/>
          </a:bodyPr>
          <a:lstStyle/>
          <a:p>
            <a:pPr marL="36900" indent="0" algn="just">
              <a:buNone/>
            </a:pPr>
            <a:r>
              <a:rPr lang="en-GB" sz="28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All policies, issuances, rules and regulations and agreements inconsistent with this Guidelines, are hereby repealed or modified accordingly.</a:t>
            </a:r>
          </a:p>
        </p:txBody>
      </p:sp>
    </p:spTree>
    <p:extLst>
      <p:ext uri="{BB962C8B-B14F-4D97-AF65-F5344CB8AC3E}">
        <p14:creationId xmlns:p14="http://schemas.microsoft.com/office/powerpoint/2010/main" val="3162744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EFFECTIVITY</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627797" y="2458490"/>
            <a:ext cx="11136573" cy="2086214"/>
          </a:xfrm>
        </p:spPr>
        <p:txBody>
          <a:bodyPr>
            <a:noAutofit/>
          </a:bodyPr>
          <a:lstStyle/>
          <a:p>
            <a:pPr marL="36900" indent="0" algn="just">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This Order shall take effect fifteen (15) days after its publication in a newspaper of general circulation.</a:t>
            </a:r>
          </a:p>
          <a:p>
            <a:pPr marL="36900" indent="0" algn="just">
              <a:buNone/>
            </a:pPr>
            <a:endParaRPr lang="en-GB" sz="2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900" indent="0" algn="just">
              <a:buNone/>
            </a:pPr>
            <a:r>
              <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Manila, Philippines, September 22, 2017.</a:t>
            </a:r>
          </a:p>
          <a:p>
            <a:pPr marL="36900" indent="0" algn="just">
              <a:buNone/>
            </a:pPr>
            <a:endParaRPr lang="en-GB" sz="2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3" name="Picture 2"/>
          <p:cNvPicPr>
            <a:picLocks noChangeAspect="1"/>
          </p:cNvPicPr>
          <p:nvPr/>
        </p:nvPicPr>
        <p:blipFill>
          <a:blip r:embed="rId3">
            <a:clrChange>
              <a:clrFrom>
                <a:srgbClr val="FEFFFF"/>
              </a:clrFrom>
              <a:clrTo>
                <a:srgbClr val="FEFFFF">
                  <a:alpha val="0"/>
                </a:srgbClr>
              </a:clrTo>
            </a:clrChange>
          </a:blip>
          <a:stretch>
            <a:fillRect/>
          </a:stretch>
        </p:blipFill>
        <p:spPr>
          <a:xfrm>
            <a:off x="7167797" y="3218580"/>
            <a:ext cx="3371380" cy="2109399"/>
          </a:xfrm>
          <a:prstGeom prst="rect">
            <a:avLst/>
          </a:prstGeom>
        </p:spPr>
      </p:pic>
    </p:spTree>
    <p:extLst>
      <p:ext uri="{BB962C8B-B14F-4D97-AF65-F5344CB8AC3E}">
        <p14:creationId xmlns:p14="http://schemas.microsoft.com/office/powerpoint/2010/main" val="4179121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418065"/>
            <a:ext cx="9485194" cy="6195860"/>
          </a:xfrm>
          <a:prstGeom prst="rect">
            <a:avLst/>
          </a:prstGeom>
          <a:gradFill flip="none" rotWithShape="1">
            <a:gsLst>
              <a:gs pos="0">
                <a:schemeClr val="bg1">
                  <a:alpha val="0"/>
                </a:schemeClr>
              </a:gs>
              <a:gs pos="18000">
                <a:schemeClr val="bg1">
                  <a:alpha val="76000"/>
                </a:schemeClr>
              </a:gs>
              <a:gs pos="45000">
                <a:schemeClr val="bg1">
                  <a:alpha val="87000"/>
                </a:schemeClr>
              </a:gs>
              <a:gs pos="100000">
                <a:schemeClr val="bg1">
                  <a:alpha val="85000"/>
                </a:schemeClr>
              </a:gs>
            </a:gsLst>
            <a:lin ang="0" scaled="1"/>
            <a:tileRect/>
          </a:gradFill>
        </p:spPr>
        <p:txBody>
          <a:bodyPr lIns="68598" tIns="34299" rIns="68598" bIns="34299" anchor="ct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1545843" indent="-1545843" algn="ctr" fontAlgn="base">
              <a:lnSpc>
                <a:spcPct val="100000"/>
              </a:lnSpc>
              <a:spcAft>
                <a:spcPct val="0"/>
              </a:spcAft>
              <a:tabLst>
                <a:tab pos="4719706" algn="l"/>
              </a:tabLst>
              <a:defRPr/>
            </a:pPr>
            <a:r>
              <a:rPr lang="en-US" sz="6002" b="1" cap="none" dirty="0">
                <a:solidFill>
                  <a:srgbClr val="000000"/>
                </a:solidFill>
                <a:latin typeface="Tw Cen MT Condensed" panose="020B0606020104020203" pitchFamily="34" charset="0"/>
              </a:rPr>
              <a:t>     </a:t>
            </a:r>
          </a:p>
        </p:txBody>
      </p:sp>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12180" y="2952703"/>
            <a:ext cx="2833351" cy="366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025" y="3128139"/>
            <a:ext cx="2302309" cy="212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10"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177" y="1034732"/>
            <a:ext cx="7649827"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263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32" y="532215"/>
            <a:ext cx="10645510" cy="1143000"/>
          </a:xfrm>
        </p:spPr>
        <p:txBody>
          <a:bodyPr/>
          <a:lstStyle/>
          <a:p>
            <a:pPr algn="l"/>
            <a:r>
              <a:rPr lang="en-GB" b="1" dirty="0">
                <a:effectLst>
                  <a:outerShdw blurRad="38100" dist="38100" dir="2700000" algn="tl">
                    <a:srgbClr val="000000">
                      <a:alpha val="43137"/>
                    </a:srgbClr>
                  </a:outerShdw>
                </a:effectLst>
                <a:latin typeface="Arial Rounded MT Bold" panose="020F0704030504030204" pitchFamily="34" charset="0"/>
              </a:rPr>
              <a:t>COMMON OSHS DEFICIENCIES</a:t>
            </a: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8" name="Picture 7"/>
          <p:cNvPicPr>
            <a:picLocks noChangeAspect="1"/>
          </p:cNvPicPr>
          <p:nvPr/>
        </p:nvPicPr>
        <p:blipFill>
          <a:blip r:embed="rId3"/>
          <a:stretch>
            <a:fillRect/>
          </a:stretch>
        </p:blipFill>
        <p:spPr>
          <a:xfrm>
            <a:off x="549232" y="1884179"/>
            <a:ext cx="11292247" cy="4685215"/>
          </a:xfrm>
          <a:prstGeom prst="rect">
            <a:avLst/>
          </a:prstGeom>
        </p:spPr>
      </p:pic>
    </p:spTree>
    <p:extLst>
      <p:ext uri="{BB962C8B-B14F-4D97-AF65-F5344CB8AC3E}">
        <p14:creationId xmlns:p14="http://schemas.microsoft.com/office/powerpoint/2010/main" val="861721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OBJECTIVES</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627797" y="2417553"/>
            <a:ext cx="11136573" cy="3723940"/>
          </a:xfrm>
        </p:spPr>
        <p:txBody>
          <a:bodyPr>
            <a:noAutofit/>
          </a:bodyPr>
          <a:lstStyle/>
          <a:p>
            <a:pPr marL="36900" indent="0" algn="just">
              <a:buNone/>
            </a:pPr>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T</a:t>
            </a:r>
            <a:r>
              <a:rPr lang="en-US" sz="4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he following guidelines are hereby issued for compliance of all concerned to </a:t>
            </a:r>
            <a:r>
              <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rPr>
              <a:t>ensure the protection and welfare of health personnel employed in the private healthcare </a:t>
            </a:r>
            <a:r>
              <a:rPr lang="en-US" sz="44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industry. </a:t>
            </a:r>
            <a:endPar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335374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COVERAGE</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627798" y="2417553"/>
            <a:ext cx="10877266" cy="3723940"/>
          </a:xfrm>
        </p:spPr>
        <p:txBody>
          <a:bodyPr>
            <a:noAutofit/>
          </a:bodyPr>
          <a:lstStyle/>
          <a:p>
            <a:pPr marL="779850" indent="-742950" algn="just">
              <a:buFont typeface="+mj-lt"/>
              <a:buAutoNum type="arabicPeriod"/>
            </a:pPr>
            <a:r>
              <a:rPr lang="en-GB" sz="36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This Guidelines shall apply to health personnel and establishments, workplaces, operations and undertakings in the private healthcare industry. </a:t>
            </a:r>
            <a:endParaRPr lang="en-GB"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8724"/>
          <a:stretch/>
        </p:blipFill>
        <p:spPr>
          <a:xfrm flipH="1">
            <a:off x="5191600" y="4919059"/>
            <a:ext cx="1854629" cy="1595725"/>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9239" y="4609835"/>
            <a:ext cx="1938652" cy="1918223"/>
          </a:xfrm>
          <a:prstGeom prst="rect">
            <a:avLst/>
          </a:prstGeom>
        </p:spPr>
      </p:pic>
      <p:pic>
        <p:nvPicPr>
          <p:cNvPr id="8" name="Picture 4" descr="Related imag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82664" y="4205255"/>
            <a:ext cx="1781998" cy="2036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5377" y="4845277"/>
            <a:ext cx="2165070" cy="1695370"/>
          </a:xfrm>
          <a:prstGeom prst="rect">
            <a:avLst/>
          </a:prstGeom>
        </p:spPr>
      </p:pic>
      <p:pic>
        <p:nvPicPr>
          <p:cNvPr id="10" name="Picture 2" descr="Image result for surgeon clipart">
            <a:extLst>
              <a:ext uri="{FF2B5EF4-FFF2-40B4-BE49-F238E27FC236}">
                <a16:creationId xmlns:a16="http://schemas.microsoft.com/office/drawing/2014/main" xmlns="" id="{9D3B7D68-4FD6-406A-9B01-545FB7AEE01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1828" y="4908146"/>
            <a:ext cx="1542562" cy="163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92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COVERAGE</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Content Placeholder 2"/>
          <p:cNvSpPr>
            <a:spLocks noGrp="1"/>
          </p:cNvSpPr>
          <p:nvPr>
            <p:ph idx="1"/>
          </p:nvPr>
        </p:nvSpPr>
        <p:spPr>
          <a:xfrm>
            <a:off x="627797" y="2349316"/>
            <a:ext cx="11136573" cy="4010541"/>
          </a:xfrm>
        </p:spPr>
        <p:txBody>
          <a:bodyPr>
            <a:noAutofit/>
          </a:bodyPr>
          <a:lstStyle/>
          <a:p>
            <a:pPr marL="779850" indent="-742950" algn="just">
              <a:buFont typeface="+mj-lt"/>
              <a:buAutoNum type="arabicPeriod" startAt="2"/>
            </a:pPr>
            <a:r>
              <a:rPr lang="en-GB" sz="3600" b="1"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other workers in the private health care industry who are exposed to airborne contaminants, human carcinogens, substances, or chemicals that exceed threshold limit values or tolerance levels for an eight-hour workday as prescribed under the OSHS and other relevant regulations. </a:t>
            </a:r>
          </a:p>
        </p:txBody>
      </p:sp>
    </p:spTree>
    <p:extLst>
      <p:ext uri="{BB962C8B-B14F-4D97-AF65-F5344CB8AC3E}">
        <p14:creationId xmlns:p14="http://schemas.microsoft.com/office/powerpoint/2010/main" val="4240306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MINIMUM BENEFITS</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3" name="Picture 2"/>
          <p:cNvPicPr>
            <a:picLocks noChangeAspect="1"/>
          </p:cNvPicPr>
          <p:nvPr/>
        </p:nvPicPr>
        <p:blipFill>
          <a:blip r:embed="rId3"/>
          <a:stretch>
            <a:fillRect/>
          </a:stretch>
        </p:blipFill>
        <p:spPr>
          <a:xfrm>
            <a:off x="707366" y="1715042"/>
            <a:ext cx="11171208" cy="4900073"/>
          </a:xfrm>
          <a:prstGeom prst="rect">
            <a:avLst/>
          </a:prstGeom>
        </p:spPr>
      </p:pic>
    </p:spTree>
    <p:extLst>
      <p:ext uri="{BB962C8B-B14F-4D97-AF65-F5344CB8AC3E}">
        <p14:creationId xmlns:p14="http://schemas.microsoft.com/office/powerpoint/2010/main" val="3256230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HOURS OF WORK</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8" name="Picture 7"/>
          <p:cNvPicPr>
            <a:picLocks noChangeAspect="1"/>
          </p:cNvPicPr>
          <p:nvPr/>
        </p:nvPicPr>
        <p:blipFill>
          <a:blip r:embed="rId3"/>
          <a:stretch>
            <a:fillRect/>
          </a:stretch>
        </p:blipFill>
        <p:spPr>
          <a:xfrm>
            <a:off x="627797" y="2001440"/>
            <a:ext cx="11219646" cy="4287449"/>
          </a:xfrm>
          <a:prstGeom prst="rect">
            <a:avLst/>
          </a:prstGeom>
        </p:spPr>
      </p:pic>
    </p:spTree>
    <p:extLst>
      <p:ext uri="{BB962C8B-B14F-4D97-AF65-F5344CB8AC3E}">
        <p14:creationId xmlns:p14="http://schemas.microsoft.com/office/powerpoint/2010/main" val="1890985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532215"/>
            <a:ext cx="10645510" cy="1143000"/>
          </a:xfrm>
        </p:spPr>
        <p:txBody>
          <a:bodyPr/>
          <a:lstStyle/>
          <a:p>
            <a:pPr algn="l"/>
            <a:r>
              <a:rPr lang="en-GB" b="1" dirty="0" smtClean="0">
                <a:effectLst>
                  <a:outerShdw blurRad="38100" dist="38100" dir="2700000" algn="tl">
                    <a:srgbClr val="000000">
                      <a:alpha val="43137"/>
                    </a:srgbClr>
                  </a:outerShdw>
                </a:effectLst>
                <a:latin typeface="Arial Rounded MT Bold" panose="020F0704030504030204" pitchFamily="34" charset="0"/>
              </a:rPr>
              <a:t>MEAL AND REST PERIODS</a:t>
            </a:r>
            <a:endParaRPr lang="en-GB"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0" y="6615115"/>
            <a:ext cx="12192000" cy="2428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pic>
        <p:nvPicPr>
          <p:cNvPr id="6" name="Picture 5"/>
          <p:cNvPicPr>
            <a:picLocks noChangeAspect="1"/>
          </p:cNvPicPr>
          <p:nvPr/>
        </p:nvPicPr>
        <p:blipFill>
          <a:blip r:embed="rId3"/>
          <a:stretch>
            <a:fillRect/>
          </a:stretch>
        </p:blipFill>
        <p:spPr>
          <a:xfrm>
            <a:off x="627797" y="1990476"/>
            <a:ext cx="11134712" cy="4309377"/>
          </a:xfrm>
          <a:prstGeom prst="rect">
            <a:avLst/>
          </a:prstGeom>
          <a:ln>
            <a:noFill/>
          </a:ln>
          <a:effectLst>
            <a:softEdge rad="112500"/>
          </a:effectLst>
        </p:spPr>
      </p:pic>
    </p:spTree>
    <p:extLst>
      <p:ext uri="{BB962C8B-B14F-4D97-AF65-F5344CB8AC3E}">
        <p14:creationId xmlns:p14="http://schemas.microsoft.com/office/powerpoint/2010/main" val="844262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TotalTime>
  <Words>1540</Words>
  <Application>Microsoft Office PowerPoint</Application>
  <PresentationFormat>Widescreen</PresentationFormat>
  <Paragraphs>110</Paragraphs>
  <Slides>25</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맑은 고딕</vt:lpstr>
      <vt:lpstr>MS Mincho</vt:lpstr>
      <vt:lpstr>Aharoni</vt:lpstr>
      <vt:lpstr>Aldhabi</vt:lpstr>
      <vt:lpstr>Arial</vt:lpstr>
      <vt:lpstr>Arial</vt:lpstr>
      <vt:lpstr>Arial Rounded MT Bold</vt:lpstr>
      <vt:lpstr>Bookman Old Style</vt:lpstr>
      <vt:lpstr>Calibri</vt:lpstr>
      <vt:lpstr>Candara</vt:lpstr>
      <vt:lpstr>Tw Cen MT Condensed</vt:lpstr>
      <vt:lpstr>Wingdings</vt:lpstr>
      <vt:lpstr>Diseño predeterminado</vt:lpstr>
      <vt:lpstr>PowerPoint Presentation</vt:lpstr>
      <vt:lpstr>COMMON GLS DEFICIENCIES</vt:lpstr>
      <vt:lpstr>COMMON OSHS DEFICIENCIES</vt:lpstr>
      <vt:lpstr>OBJECTIVES</vt:lpstr>
      <vt:lpstr>COVERAGE</vt:lpstr>
      <vt:lpstr>COVERAGE</vt:lpstr>
      <vt:lpstr>MINIMUM BENEFITS</vt:lpstr>
      <vt:lpstr>HOURS OF WORK</vt:lpstr>
      <vt:lpstr>MEAL AND REST PERIODS</vt:lpstr>
      <vt:lpstr>NIGHT WORK SCHEDULES</vt:lpstr>
      <vt:lpstr>WAITING TIME</vt:lpstr>
      <vt:lpstr>COMPRESSED WORK WEEK SCHEME</vt:lpstr>
      <vt:lpstr>OCCUPATIONAL SAFETY AND HEALTH</vt:lpstr>
      <vt:lpstr>PROVISION OF PPEs</vt:lpstr>
      <vt:lpstr>HEALTH PERSONNEL REQUIREMENT</vt:lpstr>
      <vt:lpstr>RIGHT TO SECURITY OF TENURE</vt:lpstr>
      <vt:lpstr>A FULL-TIME NURSE MAY NOT BE CONSIDERED A REGULAR EMPLOYEE</vt:lpstr>
      <vt:lpstr>RIGHT TO SELF ORGANIZATION &amp; CBA</vt:lpstr>
      <vt:lpstr>ALLOWABLE TRAININGS</vt:lpstr>
      <vt:lpstr>VOLUNTEER PROGRAMS</vt:lpstr>
      <vt:lpstr>COMPLIANCE AND ENFORCEMENT</vt:lpstr>
      <vt:lpstr>CON/MED THRU SEnA</vt:lpstr>
      <vt:lpstr>REPEALING CLAUSE</vt:lpstr>
      <vt:lpstr>EFFECTIVITY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ORDER NO. 182 Series of 2017</dc:title>
  <dc:creator>IT</dc:creator>
  <cp:lastModifiedBy>u</cp:lastModifiedBy>
  <cp:revision>66</cp:revision>
  <dcterms:created xsi:type="dcterms:W3CDTF">2017-10-20T06:23:05Z</dcterms:created>
  <dcterms:modified xsi:type="dcterms:W3CDTF">2018-05-03T23:53:39Z</dcterms:modified>
</cp:coreProperties>
</file>